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0ECD-8D72-4BE7-9705-2B8D91D2D5AE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34D47-CA5C-4C78-990F-D436C0B2C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E02A-5C5E-44CB-ACF3-CE45FAE14F05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8A5B-479D-4B07-A0C6-E4928D5EB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762C2-3DB5-40FA-B406-D745A6D5EF04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66ECE-6021-4A77-8C01-F8BB19DCC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F1F7-122E-4391-BDB7-4400D649756F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B160-A5A8-4E46-929A-48EA6BABA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E9765-E0BD-4127-B81E-204C69AACF5F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4D141-7ED8-41B8-B8ED-440C3D404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19767-C173-4F86-B084-C7E9382D64FD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6083-E9E1-4C01-A05D-24C9DECF4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67E3-4B5C-40CF-9212-75C4998B3FB3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09405-27A7-49D3-ABF3-1D02824EF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67A1-33EE-4CDA-9DCD-D29B66B42E77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A7EF5-9548-4EC2-8E06-C9DBD9570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71DF2-ABFB-4D3D-9415-66C9565FF0A1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18438-7EB5-40AC-ACA0-66F0963B2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4748-B1F6-4466-AE7B-CED5A493819D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B64F-7371-4A5A-BA3C-BFC72186F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77998-62D1-449F-BF24-49A5D5A858DB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1ACF-AF2E-4E1D-95AA-380E3A750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216E12-1B46-4962-8BAA-318EAD324C55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932BB9-ABB3-4CF8-BD57-A31E51002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00100" y="357166"/>
            <a:ext cx="69193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Областное бюджетное образовательное учреждение среднего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профессионального образования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«Курский государственный политехнический колледж»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(ОБОУСПО «КГПК»)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85918" y="2857496"/>
            <a:ext cx="5515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«Опыт  внедрения СМК в колледже»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2214554"/>
            <a:ext cx="3198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Областной семинар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47" y="4214818"/>
            <a:ext cx="35861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Заслуженный учитель РФ</a:t>
            </a: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 социологических наук</a:t>
            </a: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Морозова О.И.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6000768"/>
            <a:ext cx="128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Курск 2015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57313" y="500063"/>
            <a:ext cx="7069137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Обязательный состав документации СМК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определен ИСО 9001 (п. 4.2.1). Это: 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3125" y="1714500"/>
            <a:ext cx="60721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-"/>
            </a:pPr>
            <a: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Управление документацией (п. 4.2.3);</a:t>
            </a:r>
            <a:b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- Руководство по качеству </a:t>
            </a:r>
          </a:p>
          <a:p>
            <a:pPr>
              <a:buFontTx/>
              <a:buChar char="-"/>
            </a:pPr>
            <a: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Управление записями о качестве (п. 4.2.4);</a:t>
            </a:r>
            <a:b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- Внутренние проверки (п. 8.2.2);</a:t>
            </a:r>
            <a:b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- Управление несоответствующей </a:t>
            </a:r>
          </a:p>
          <a:p>
            <a: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 продукцией (п. 8.3);</a:t>
            </a:r>
            <a:b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- Корректирующие действия (п. 8.5.2);</a:t>
            </a:r>
            <a:b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- Предупреждающие действия (п. 8.5.3).</a:t>
            </a:r>
          </a:p>
          <a:p>
            <a:pPr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нутый угол 3"/>
          <p:cNvSpPr/>
          <p:nvPr/>
        </p:nvSpPr>
        <p:spPr>
          <a:xfrm>
            <a:off x="1428750" y="714375"/>
            <a:ext cx="6643688" cy="485775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571625" y="1071563"/>
            <a:ext cx="614362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8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Служба менеджмента качества отличается от контроля, тем, что смотрится результат, заложенный в цели политики качества и формирование четкого механизма предупреждающих и корректирующих мер в области качества продукции.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57313" y="214313"/>
            <a:ext cx="6500812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«Неэффективно с точки зрения использования бюджетных средств и несправедливо по отношению к гражданам, когда одинаково финансируются организации, предоставляющие как качественные, так и некачественные услуги, когда одинаково оплачивается труд как добросовестных, так и недобросовестных работников»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00563" y="5143500"/>
            <a:ext cx="4143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1E1C11"/>
                </a:solidFill>
                <a:latin typeface="Times New Roman" pitchFamily="18" charset="0"/>
                <a:cs typeface="Times New Roman" pitchFamily="18" charset="0"/>
              </a:rPr>
              <a:t> ( Бюджетное послание Президента Российской федерации</a:t>
            </a:r>
          </a:p>
          <a:p>
            <a:pPr algn="ctr"/>
            <a:r>
              <a:rPr lang="ru-RU">
                <a:solidFill>
                  <a:srgbClr val="1E1C11"/>
                </a:solidFill>
                <a:latin typeface="Times New Roman" pitchFamily="18" charset="0"/>
                <a:cs typeface="Times New Roman" pitchFamily="18" charset="0"/>
              </a:rPr>
              <a:t> « О бюджетной политике в</a:t>
            </a:r>
          </a:p>
          <a:p>
            <a:pPr algn="ctr"/>
            <a:r>
              <a:rPr lang="ru-RU">
                <a:solidFill>
                  <a:srgbClr val="1E1C11"/>
                </a:solidFill>
                <a:latin typeface="Times New Roman" pitchFamily="18" charset="0"/>
                <a:cs typeface="Times New Roman" pitchFamily="18" charset="0"/>
              </a:rPr>
              <a:t> 2013-2015 годах»)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00313" y="285750"/>
            <a:ext cx="4357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Побудительные мотивы 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внедрения СМК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6286500" y="1643063"/>
            <a:ext cx="2500313" cy="421481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400" dirty="0">
              <a:solidFill>
                <a:srgbClr val="4A452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rgbClr val="4A452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rgbClr val="4A452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rgbClr val="4A452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вышестоящими организациями, как подтверждение престижа каждым участником процесса побуждение к дальнейшему  самосовершенствованию</a:t>
            </a:r>
          </a:p>
          <a:p>
            <a:pPr algn="ctr"/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Мотивация участников процесса через  материальную заинтересованность.</a:t>
            </a:r>
          </a:p>
          <a:p>
            <a:pPr algn="ctr"/>
            <a:endParaRPr lang="ru-RU" dirty="0">
              <a:solidFill>
                <a:srgbClr val="FF6600"/>
              </a:solidFill>
              <a:latin typeface="Arial" charset="0"/>
              <a:cs typeface="Arial" charset="0"/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Блок-схема: магнитный диск 15"/>
          <p:cNvSpPr/>
          <p:nvPr/>
        </p:nvSpPr>
        <p:spPr>
          <a:xfrm>
            <a:off x="3429000" y="1643063"/>
            <a:ext cx="2643188" cy="421481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FF66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FF66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FF66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процесса самосовершенствования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Удовлетворенность процессами колледжа  через «прозрачность» оценки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Блок-схема: магнитный диск 16"/>
          <p:cNvSpPr/>
          <p:nvPr/>
        </p:nvSpPr>
        <p:spPr>
          <a:xfrm>
            <a:off x="500063" y="1571625"/>
            <a:ext cx="2500312" cy="4214813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28600" algn="l"/>
              </a:tabLst>
            </a:pPr>
            <a:endParaRPr lang="ru-RU" sz="14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228600" algn="l"/>
              </a:tabLst>
            </a:pPr>
            <a:endParaRPr lang="ru-RU" sz="14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228600" algn="l"/>
              </a:tabLst>
            </a:pPr>
            <a:endParaRPr lang="ru-RU" sz="14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228600" algn="l"/>
              </a:tabLst>
            </a:pPr>
            <a:endParaRPr lang="ru-RU" sz="16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228600" algn="l"/>
              </a:tabLst>
            </a:pPr>
            <a:endParaRPr lang="ru-RU" sz="16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228600" algn="l"/>
              </a:tabLs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Престиж –  конкурс абитуриентов.</a:t>
            </a:r>
          </a:p>
          <a:p>
            <a:pPr algn="ctr">
              <a:tabLst>
                <a:tab pos="228600" algn="l"/>
              </a:tabLst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228600" algn="l"/>
              </a:tabLs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Получение грантов и дополнительного финансирования </a:t>
            </a:r>
          </a:p>
          <a:p>
            <a:pPr algn="ctr">
              <a:tabLst>
                <a:tab pos="228600" algn="l"/>
              </a:tabLst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228600" algn="l"/>
              </a:tabLst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Самоорганизация – экономия внутреннего бюджета</a:t>
            </a:r>
          </a:p>
          <a:p>
            <a:pPr>
              <a:tabLst>
                <a:tab pos="228600" algn="l"/>
              </a:tabLst>
            </a:pPr>
            <a:endParaRPr lang="ru-RU" dirty="0">
              <a:solidFill>
                <a:srgbClr val="FF66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tabLst>
                <a:tab pos="228600" algn="l"/>
              </a:tabLst>
            </a:pPr>
            <a:endParaRPr lang="ru-RU" sz="1100" dirty="0">
              <a:solidFill>
                <a:srgbClr val="FF6600"/>
              </a:solidFill>
              <a:latin typeface="Arial" charset="0"/>
              <a:cs typeface="Arial" charset="0"/>
            </a:endParaRPr>
          </a:p>
          <a:p>
            <a:pPr>
              <a:tabLst>
                <a:tab pos="228600" algn="l"/>
              </a:tabLst>
            </a:pPr>
            <a:endParaRPr lang="ru-RU" sz="11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4375" y="1357313"/>
            <a:ext cx="79295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Decor Initial" pitchFamily="2" charset="0"/>
                <a:ea typeface="Times New Roman" pitchFamily="18" charset="0"/>
                <a:cs typeface="Arial" pitchFamily="34" charset="0"/>
              </a:rPr>
              <a:t>Чем эффективнее функционирует внутренний аудит СМК предприятия , тем меньше неприятностей от во внешнего  аудита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Decor Initial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643063" y="214313"/>
            <a:ext cx="57864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7375E"/>
                </a:solidFill>
                <a:latin typeface="Palatino Linotype" pitchFamily="18" charset="0"/>
                <a:ea typeface="Times New Roman" pitchFamily="18" charset="0"/>
                <a:cs typeface="Arial" charset="0"/>
              </a:rPr>
              <a:t>Введение эффективного контракта </a:t>
            </a: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1071563" y="1357313"/>
            <a:ext cx="3286125" cy="2143125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457200" algn="l"/>
              </a:tabLst>
            </a:pPr>
            <a:r>
              <a:rPr lang="ru-RU" sz="1400" b="1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Для каждого участника Проекта СМК устанавливаются критерии получения дополнительной премии, связанные с достижением планируемых результатов (соответствуют определенным ролям</a:t>
            </a:r>
            <a:r>
              <a:rPr lang="ru-RU" b="1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1071563" y="3643313"/>
            <a:ext cx="3286125" cy="228600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Для каждого участника Проекта СМК устанавливается, кто и по каким критериям, будет оценивать достижение планируемых результатов</a:t>
            </a:r>
            <a:endParaRPr lang="ru-RU" sz="1600">
              <a:solidFill>
                <a:srgbClr val="000000"/>
              </a:solidFill>
            </a:endParaRPr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4857750" y="1428750"/>
            <a:ext cx="3214688" cy="2071688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457200" algn="l"/>
              </a:tabLst>
            </a:pPr>
            <a:r>
              <a:rPr lang="ru-RU" sz="1600" b="1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Каждому критерию присваивается весовой коэффициент в долях, который </a:t>
            </a:r>
            <a:endParaRPr lang="ru-RU" sz="1600">
              <a:solidFill>
                <a:srgbClr val="4A452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457200" algn="l"/>
              </a:tabLst>
            </a:pPr>
            <a:r>
              <a:rPr lang="ru-RU" sz="1600" b="1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определяет степень важности установленного критерия.</a:t>
            </a:r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4857750" y="3643313"/>
            <a:ext cx="3286125" cy="2357437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Достижение результатов обсуждается и утверждается на комитетах (Советах по качеству) по результатам каждого этапа Проекта.</a:t>
            </a:r>
            <a:endParaRPr lang="ru-RU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14563" y="214313"/>
            <a:ext cx="4643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000" b="1">
                <a:solidFill>
                  <a:srgbClr val="4A452A"/>
                </a:solidFill>
                <a:ea typeface="Times New Roman" pitchFamily="18" charset="0"/>
                <a:cs typeface="Arial" charset="0"/>
              </a:rPr>
              <a:t>Внедрение системы мотивации по целям позволяет: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857250" y="1428750"/>
            <a:ext cx="2571750" cy="1928813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Подкреплять премиями только правильное производственное поведение</a:t>
            </a:r>
          </a:p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571875" y="1428750"/>
            <a:ext cx="2500313" cy="1928813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60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Уйти от бесконечного перебора критериев премирования для различных подразделений</a:t>
            </a:r>
          </a:p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286500" y="1428750"/>
            <a:ext cx="2500313" cy="1928813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Учитывать при премировании результаты работы сотрудника, подразделения и компании в целом</a:t>
            </a:r>
          </a:p>
        </p:txBody>
      </p:sp>
      <p:sp>
        <p:nvSpPr>
          <p:cNvPr id="10" name="Шестиугольник 9"/>
          <p:cNvSpPr/>
          <p:nvPr/>
        </p:nvSpPr>
        <p:spPr>
          <a:xfrm>
            <a:off x="1643063" y="3929063"/>
            <a:ext cx="3286125" cy="250031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457200" algn="l"/>
              </a:tabLst>
            </a:pPr>
            <a:r>
              <a:rPr lang="ru-RU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Сделать премиальную систему компании абсолютно понятной для сотрудников и руководства</a:t>
            </a:r>
          </a:p>
        </p:txBody>
      </p:sp>
      <p:sp>
        <p:nvSpPr>
          <p:cNvPr id="11" name="Шестиугольник 10"/>
          <p:cNvSpPr/>
          <p:nvPr/>
        </p:nvSpPr>
        <p:spPr>
          <a:xfrm>
            <a:off x="5072063" y="3929063"/>
            <a:ext cx="3286125" cy="2571750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457200" algn="l"/>
              </a:tabLst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премиальную систему динамичной, позволяя руководителю оперативно вносить коррективы при изменении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бизнес-целей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без изменения механизма премирования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000250" y="214313"/>
            <a:ext cx="5214938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Процедура должна отвечать, как минимум, на 5 вопросов: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ru-RU" sz="2000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2286000" y="1857375"/>
            <a:ext cx="5000625" cy="436245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b="1">
              <a:solidFill>
                <a:srgbClr val="FF66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endParaRPr lang="ru-RU" b="1">
              <a:solidFill>
                <a:srgbClr val="FF66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2400" b="1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Что</a:t>
            </a:r>
            <a:r>
              <a:rPr lang="ru-RU" sz="2400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необходимо сделать?</a:t>
            </a:r>
          </a:p>
          <a:p>
            <a:pPr algn="ctr" eaLnBrk="0" hangingPunct="0"/>
            <a:r>
              <a:rPr lang="ru-RU" sz="2400" b="1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Кто</a:t>
            </a:r>
            <a:r>
              <a:rPr lang="ru-RU" sz="2400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должен это делать?</a:t>
            </a:r>
          </a:p>
          <a:p>
            <a:pPr algn="ctr" eaLnBrk="0" hangingPunct="0"/>
            <a:r>
              <a:rPr lang="ru-RU" sz="2400" b="1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Когда</a:t>
            </a:r>
            <a:r>
              <a:rPr lang="ru-RU" sz="2400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нужно это делать?</a:t>
            </a:r>
          </a:p>
          <a:p>
            <a:pPr algn="ctr" eaLnBrk="0" hangingPunct="0"/>
            <a:r>
              <a:rPr lang="ru-RU" sz="2400" b="1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Почему,</a:t>
            </a:r>
            <a:r>
              <a:rPr lang="ru-RU" sz="2400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на каком основании нужно это делать?</a:t>
            </a:r>
          </a:p>
          <a:p>
            <a:pPr algn="ctr" eaLnBrk="0" hangingPunct="0"/>
            <a:r>
              <a:rPr lang="ru-RU" sz="2400" b="1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Где</a:t>
            </a:r>
            <a:r>
              <a:rPr lang="ru-RU" sz="2400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необходимо это делать?</a:t>
            </a:r>
          </a:p>
          <a:p>
            <a:pPr algn="ctr" eaLnBrk="0" hangingPunct="0"/>
            <a:r>
              <a:rPr lang="ru-RU" sz="2400" b="1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Как,</a:t>
            </a:r>
            <a:r>
              <a:rPr lang="ru-RU" sz="2400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каким образом нужно</a:t>
            </a:r>
          </a:p>
          <a:p>
            <a:pPr algn="ctr" eaLnBrk="0" hangingPunct="0"/>
            <a:r>
              <a:rPr lang="ru-RU" sz="2400">
                <a:solidFill>
                  <a:srgbClr val="4A452A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это делать?</a:t>
            </a:r>
          </a:p>
          <a:p>
            <a:pPr algn="ctr"/>
            <a:endParaRPr lang="ru-RU" sz="2400">
              <a:solidFill>
                <a:srgbClr val="4A452A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2428875" y="214313"/>
            <a:ext cx="4376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FF6600"/>
                </a:solidFill>
                <a:latin typeface="Palatino Linotype" pitchFamily="18" charset="0"/>
                <a:ea typeface="Times New Roman" pitchFamily="18" charset="0"/>
                <a:cs typeface="Arial" charset="0"/>
              </a:rPr>
              <a:t>Причины возможного недовольства</a:t>
            </a:r>
          </a:p>
          <a:p>
            <a:pPr algn="ctr"/>
            <a:r>
              <a:rPr lang="ru-RU" b="1">
                <a:solidFill>
                  <a:srgbClr val="FF6600"/>
                </a:solidFill>
                <a:latin typeface="Palatino Linotype" pitchFamily="18" charset="0"/>
                <a:ea typeface="Times New Roman" pitchFamily="18" charset="0"/>
                <a:cs typeface="Arial" charset="0"/>
              </a:rPr>
              <a:t> персонала  введением СМК :</a:t>
            </a:r>
            <a:endParaRPr lang="ru-RU">
              <a:latin typeface="Palatino Linotype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14375" y="2143125"/>
            <a:ext cx="3071813" cy="20716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ужесточение требований к сотрудникам</a:t>
            </a:r>
          </a:p>
        </p:txBody>
      </p:sp>
      <p:sp>
        <p:nvSpPr>
          <p:cNvPr id="6" name="Овал 5"/>
          <p:cNvSpPr/>
          <p:nvPr/>
        </p:nvSpPr>
        <p:spPr>
          <a:xfrm>
            <a:off x="2857500" y="1000125"/>
            <a:ext cx="3000375" cy="18573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дополнительная неоплачиваемая работа по созданию Системы Менеджмента Качества</a:t>
            </a:r>
          </a:p>
        </p:txBody>
      </p:sp>
      <p:sp>
        <p:nvSpPr>
          <p:cNvPr id="7" name="Овал 6"/>
          <p:cNvSpPr/>
          <p:nvPr/>
        </p:nvSpPr>
        <p:spPr>
          <a:xfrm>
            <a:off x="2786063" y="3357563"/>
            <a:ext cx="3214687" cy="20002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457200" algn="l"/>
              </a:tabLst>
            </a:pPr>
            <a:r>
              <a:rPr lang="ru-RU" sz="16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опасение  кадровых изменений.</a:t>
            </a:r>
          </a:p>
        </p:txBody>
      </p:sp>
      <p:sp>
        <p:nvSpPr>
          <p:cNvPr id="8" name="Овал 7"/>
          <p:cNvSpPr/>
          <p:nvPr/>
        </p:nvSpPr>
        <p:spPr>
          <a:xfrm>
            <a:off x="5000625" y="1928813"/>
            <a:ext cx="3357563" cy="20716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дополнительная  неоплачиваемая работа по последующему соответствию  внедренным стандартам (документооборот)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14438" y="1857375"/>
            <a:ext cx="6851650" cy="2308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tx2">
                    <a:lumMod val="75000"/>
                  </a:schemeClr>
                </a:solidFill>
                <a:latin typeface="a_Algerius" pitchFamily="82" charset="-52"/>
              </a:rPr>
              <a:t>Спасибо 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tx2">
                    <a:lumMod val="75000"/>
                  </a:schemeClr>
                </a:solidFill>
                <a:latin typeface="a_Algerius" pitchFamily="82" charset="-52"/>
              </a:rPr>
              <a:t>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-219075" y="1714500"/>
            <a:ext cx="9363075" cy="338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Palatino Linotype" pitchFamily="18" charset="0"/>
              </a:rPr>
              <a:t>Россия восстанет из распада и унижения и</a:t>
            </a:r>
            <a:b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Palatino Linotype" pitchFamily="18" charset="0"/>
              </a:rPr>
            </a:b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Palatino Linotype" pitchFamily="18" charset="0"/>
              </a:rPr>
              <a:t>начнет эпоху нового расцвета и нового величия.</a:t>
            </a:r>
            <a:b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Palatino Linotype" pitchFamily="18" charset="0"/>
              </a:rPr>
            </a:b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Palatino Linotype" pitchFamily="18" charset="0"/>
              </a:rPr>
              <a:t>Но возродится она и расцветет лишь после</a:t>
            </a:r>
            <a:b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Palatino Linotype" pitchFamily="18" charset="0"/>
              </a:rPr>
            </a:b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Palatino Linotype" pitchFamily="18" charset="0"/>
              </a:rPr>
              <a:t>того,  как русские люди поймут, что спасение</a:t>
            </a:r>
            <a:b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Palatino Linotype" pitchFamily="18" charset="0"/>
              </a:rPr>
            </a:b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Palatino Linotype" pitchFamily="18" charset="0"/>
              </a:rPr>
              <a:t>надо искать в качестве!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Palatino Linotype" pitchFamily="18" charset="0"/>
              </a:rPr>
              <a:t>"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9500" y="4357688"/>
            <a:ext cx="42545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10253F"/>
                </a:solidFill>
                <a:latin typeface="Palatino Linotype" pitchFamily="18" charset="0"/>
              </a:rPr>
              <a:t>И.П. Ильин, «Спасение в качестве».</a:t>
            </a:r>
            <a:br>
              <a:rPr lang="ru-RU" b="1">
                <a:solidFill>
                  <a:srgbClr val="10253F"/>
                </a:solidFill>
                <a:latin typeface="Palatino Linotype" pitchFamily="18" charset="0"/>
              </a:rPr>
            </a:br>
            <a:r>
              <a:rPr lang="ru-RU" b="1">
                <a:solidFill>
                  <a:srgbClr val="10253F"/>
                </a:solidFill>
                <a:latin typeface="Palatino Linotype" pitchFamily="18" charset="0"/>
              </a:rPr>
              <a:t>Русский колокол, 1928 г.</a:t>
            </a:r>
            <a:endParaRPr lang="ru-RU">
              <a:solidFill>
                <a:srgbClr val="10253F"/>
              </a:solidFill>
              <a:latin typeface="Palatino Linotype" pitchFamily="18" charset="0"/>
            </a:endParaRPr>
          </a:p>
          <a:p>
            <a:pPr algn="ctr"/>
            <a:endParaRPr lang="ru-RU">
              <a:solidFill>
                <a:srgbClr val="10253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313" y="785813"/>
            <a:ext cx="864393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·  ГОСТ Р ИСО 9001 - 2001 "Системы менеджмента качества. Требования" (утв. постановлением Госстандарта РФ от 15 августа 2001 г. N 333-ст, с изменениями от 7 июля 2003 г.); </a:t>
            </a:r>
          </a:p>
          <a:p>
            <a:pPr algn="just" eaLnBrk="0" hangingPunct="0"/>
            <a:r>
              <a:rPr lang="ru-RU" sz="240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· ГОСТ Р ИСО 9004 - 2001 "Системы менеджмента качества. Рекомендации по улучшению деятельности" (принят постановлением Госстандарта РФ от 15 августа 2001 г. N 334-ст, с изменениями от 7 июля 2003 г.).</a:t>
            </a:r>
          </a:p>
        </p:txBody>
      </p:sp>
      <p:pic>
        <p:nvPicPr>
          <p:cNvPr id="15363" name="Picture 2" descr="C:\Users\Админ\Desktop\osnovnye_shagi_prodvizheniya_sajta_ds_readmas.ru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3857625"/>
            <a:ext cx="2740025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" descr="H:\для презентации\agreement-300x2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3857625"/>
            <a:ext cx="3643313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0" y="1214438"/>
            <a:ext cx="5286375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 2001 году в России были введены в действие три аналогичных государственных (национальных) стандарта: ·  ГОСТ Р ИСО 9000 - 2001 "Системы менеджмента качества. Основные положения и словарь" (принят и введен в действие постановлением Госстандарта РФ от 15 августа 2001 г. N 332-ст, с изменениями от 7 июля 2003 г.); </a:t>
            </a: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16387" name="Picture 1" descr="C:\Users\Админ\Desktop\slid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1752600"/>
            <a:ext cx="3476625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643063" y="642938"/>
            <a:ext cx="6178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Направления менеджмента качества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428750" y="1928813"/>
            <a:ext cx="40005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 скажи то, что ты делаешь;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 делай, что сказал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 запиши, что сделал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Или другими словами: "Пишем то, что делаем. Делаем, как написали".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 запиши, что это сделано.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Palatino Linotype" pitchFamily="18" charset="0"/>
              <a:cs typeface="Arial" pitchFamily="34" charset="0"/>
            </a:endParaRPr>
          </a:p>
        </p:txBody>
      </p:sp>
      <p:pic>
        <p:nvPicPr>
          <p:cNvPr id="17412" name="Picture 1" descr="H:\для презентации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1785938"/>
            <a:ext cx="2500313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0" y="571500"/>
            <a:ext cx="48148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Миссия ОБОУСПО «КГПК»</a:t>
            </a:r>
            <a:endParaRPr lang="ru-RU" sz="3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25" y="1357313"/>
            <a:ext cx="7215188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Формирование благородной личности, способной достичь социального и профессионального успеха, в условиях конкурентоспособного образовательного учреждения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мка 4"/>
          <p:cNvSpPr/>
          <p:nvPr/>
        </p:nvSpPr>
        <p:spPr>
          <a:xfrm>
            <a:off x="250825" y="836613"/>
            <a:ext cx="8572500" cy="4929187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8625" y="1857375"/>
            <a:ext cx="8501063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 dirty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Итак, одним из наиболее сложных вопросов при внедрении и функционировании СМК является документирование процессов. ИСО 9001 устанавливает, что организация должна "</a:t>
            </a:r>
            <a:r>
              <a:rPr lang="ru-RU" sz="2000" b="1" dirty="0" err="1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задокументировать</a:t>
            </a:r>
            <a:r>
              <a:rPr lang="ru-RU" sz="2000" b="1" dirty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" </a:t>
            </a:r>
          </a:p>
          <a:p>
            <a:pPr algn="ctr"/>
            <a:r>
              <a:rPr lang="ru-RU" sz="2000" b="1" dirty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систему менеджмента качества (п. 4.1).</a:t>
            </a:r>
            <a:br>
              <a:rPr lang="ru-RU" sz="2000" b="1" dirty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>Значение документации для СМК состоит в том, что она "дает возможность передать смысл и последовательность действий" (п. 2.7.1 ГОСТ Р ИСО 9000). Обязательный состав документации СМК определен ИСО 9001 (п. 4.2.1).</a:t>
            </a:r>
            <a:br>
              <a:rPr lang="ru-RU" sz="2000" b="1" dirty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4A452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4A45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3108" y="428604"/>
            <a:ext cx="4650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документов СМК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571472" y="1357298"/>
            <a:ext cx="3500462" cy="3071834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Управляющие процессы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4500562" y="1357298"/>
            <a:ext cx="4071966" cy="3071834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Вспомогательные процессы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Ромб 8"/>
          <p:cNvSpPr/>
          <p:nvPr/>
        </p:nvSpPr>
        <p:spPr>
          <a:xfrm>
            <a:off x="2643174" y="3000372"/>
            <a:ext cx="3500462" cy="3071834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Основные процессы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\Desktop\background_light_lines_spots_65932_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596" y="428604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Управляющие процессы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УП-01 –Управление СМК и улучшение деятельности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УП-02- Внутренний аудит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357298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Вспомогательные процессы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ВП-01 Управление персоналом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ВП-02 Управление инфраструктурой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ВП-03.01 – Обеспечение учебной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учебно-методичесвкой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литературой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ВП-03.02- Управление средствами вычислительной техники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ВП-03.03.- Управление спортивным инвентарем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ВП-03.04- Организация работы кабинетов, лабораторий, мастерских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ВП-04- Обеспечение безопасной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жизнидеятельности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ВП-05- Материальное обеспечение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ВП-06- Управление сайтом колледжа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439" y="3857628"/>
            <a:ext cx="717739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процессы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ОП-01 Исследование и анализ рынка труда и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образовательных услуг (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работа)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ОП-02 Прием поступающих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ОП-03 Разработка учебного плана, рабочих программ и 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календарно-тематических планов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ОП-04.02 Обучение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ОП-05.01- Методическая работа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ОП-05.02 Формирование УМК дисциплин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ОП-06.01 Воспитательная работа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762</Words>
  <Application>Microsoft Office PowerPoint</Application>
  <PresentationFormat>Экран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19</cp:revision>
  <dcterms:created xsi:type="dcterms:W3CDTF">2015-01-19T07:20:17Z</dcterms:created>
  <dcterms:modified xsi:type="dcterms:W3CDTF">2015-01-20T08:02:58Z</dcterms:modified>
</cp:coreProperties>
</file>