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9" r:id="rId4"/>
    <p:sldMasterId id="2147483749" r:id="rId5"/>
    <p:sldMasterId id="2147483761" r:id="rId6"/>
  </p:sldMasterIdLst>
  <p:notesMasterIdLst>
    <p:notesMasterId r:id="rId65"/>
  </p:notesMasterIdLst>
  <p:sldIdLst>
    <p:sldId id="311" r:id="rId7"/>
    <p:sldId id="312" r:id="rId8"/>
    <p:sldId id="313" r:id="rId9"/>
    <p:sldId id="317" r:id="rId10"/>
    <p:sldId id="31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8" r:id="rId39"/>
    <p:sldId id="289" r:id="rId40"/>
    <p:sldId id="290" r:id="rId41"/>
    <p:sldId id="291" r:id="rId42"/>
    <p:sldId id="319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8" r:id="rId63"/>
    <p:sldId id="315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D313F-B4DC-457F-82E9-0F8DC9C12B9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6F550-7882-4D77-AEDA-7456CEFFA2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72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В данном разделе тезисно описывается ситуация и параметры соответствующей области (относительно объекта управления) до начала реализации проекта с использованием изображений, графиков и таблиц. Также обозначается проблема, на решение которой направлена реализация данного проекта. При необходимости количество слайдов по данному разделу может увеличиваться.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0CD32-FF6F-4860-8865-42028275B5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50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DEBC-EC23-4178-B125-94C7A0573C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69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26" Type="http://schemas.openxmlformats.org/officeDocument/2006/relationships/image" Target="../media/image43.emf"/><Relationship Id="rId39" Type="http://schemas.openxmlformats.org/officeDocument/2006/relationships/image" Target="../media/image56.emf"/><Relationship Id="rId21" Type="http://schemas.openxmlformats.org/officeDocument/2006/relationships/image" Target="../media/image38.emf"/><Relationship Id="rId34" Type="http://schemas.openxmlformats.org/officeDocument/2006/relationships/image" Target="../media/image51.emf"/><Relationship Id="rId42" Type="http://schemas.openxmlformats.org/officeDocument/2006/relationships/image" Target="../media/image59.emf"/><Relationship Id="rId47" Type="http://schemas.openxmlformats.org/officeDocument/2006/relationships/image" Target="../media/image64.emf"/><Relationship Id="rId50" Type="http://schemas.openxmlformats.org/officeDocument/2006/relationships/image" Target="../media/image67.emf"/><Relationship Id="rId7" Type="http://schemas.openxmlformats.org/officeDocument/2006/relationships/image" Target="../media/image24.emf"/><Relationship Id="rId2" Type="http://schemas.openxmlformats.org/officeDocument/2006/relationships/image" Target="../media/image8.png"/><Relationship Id="rId16" Type="http://schemas.openxmlformats.org/officeDocument/2006/relationships/image" Target="../media/image33.emf"/><Relationship Id="rId29" Type="http://schemas.openxmlformats.org/officeDocument/2006/relationships/image" Target="../media/image46.emf"/><Relationship Id="rId11" Type="http://schemas.openxmlformats.org/officeDocument/2006/relationships/image" Target="../media/image28.emf"/><Relationship Id="rId24" Type="http://schemas.openxmlformats.org/officeDocument/2006/relationships/image" Target="../media/image41.emf"/><Relationship Id="rId32" Type="http://schemas.openxmlformats.org/officeDocument/2006/relationships/image" Target="../media/image49.emf"/><Relationship Id="rId37" Type="http://schemas.openxmlformats.org/officeDocument/2006/relationships/image" Target="../media/image54.emf"/><Relationship Id="rId40" Type="http://schemas.openxmlformats.org/officeDocument/2006/relationships/image" Target="../media/image57.emf"/><Relationship Id="rId45" Type="http://schemas.openxmlformats.org/officeDocument/2006/relationships/image" Target="../media/image62.emf"/><Relationship Id="rId53" Type="http://schemas.openxmlformats.org/officeDocument/2006/relationships/image" Target="../media/image70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19" Type="http://schemas.openxmlformats.org/officeDocument/2006/relationships/image" Target="../media/image36.emf"/><Relationship Id="rId31" Type="http://schemas.openxmlformats.org/officeDocument/2006/relationships/image" Target="../media/image48.emf"/><Relationship Id="rId44" Type="http://schemas.openxmlformats.org/officeDocument/2006/relationships/image" Target="../media/image61.emf"/><Relationship Id="rId52" Type="http://schemas.openxmlformats.org/officeDocument/2006/relationships/image" Target="../media/image69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Relationship Id="rId22" Type="http://schemas.openxmlformats.org/officeDocument/2006/relationships/image" Target="../media/image39.emf"/><Relationship Id="rId27" Type="http://schemas.openxmlformats.org/officeDocument/2006/relationships/image" Target="../media/image44.emf"/><Relationship Id="rId30" Type="http://schemas.openxmlformats.org/officeDocument/2006/relationships/image" Target="../media/image47.emf"/><Relationship Id="rId35" Type="http://schemas.openxmlformats.org/officeDocument/2006/relationships/image" Target="../media/image52.emf"/><Relationship Id="rId43" Type="http://schemas.openxmlformats.org/officeDocument/2006/relationships/image" Target="../media/image60.emf"/><Relationship Id="rId48" Type="http://schemas.openxmlformats.org/officeDocument/2006/relationships/image" Target="../media/image65.emf"/><Relationship Id="rId8" Type="http://schemas.openxmlformats.org/officeDocument/2006/relationships/image" Target="../media/image25.emf"/><Relationship Id="rId51" Type="http://schemas.openxmlformats.org/officeDocument/2006/relationships/image" Target="../media/image68.emf"/><Relationship Id="rId3" Type="http://schemas.openxmlformats.org/officeDocument/2006/relationships/image" Target="../media/image20.emf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5" Type="http://schemas.openxmlformats.org/officeDocument/2006/relationships/image" Target="../media/image42.emf"/><Relationship Id="rId33" Type="http://schemas.openxmlformats.org/officeDocument/2006/relationships/image" Target="../media/image50.emf"/><Relationship Id="rId38" Type="http://schemas.openxmlformats.org/officeDocument/2006/relationships/image" Target="../media/image55.emf"/><Relationship Id="rId46" Type="http://schemas.openxmlformats.org/officeDocument/2006/relationships/image" Target="../media/image63.emf"/><Relationship Id="rId20" Type="http://schemas.openxmlformats.org/officeDocument/2006/relationships/image" Target="../media/image37.emf"/><Relationship Id="rId41" Type="http://schemas.openxmlformats.org/officeDocument/2006/relationships/image" Target="../media/image58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emf"/><Relationship Id="rId15" Type="http://schemas.openxmlformats.org/officeDocument/2006/relationships/image" Target="../media/image32.emf"/><Relationship Id="rId23" Type="http://schemas.openxmlformats.org/officeDocument/2006/relationships/image" Target="../media/image40.emf"/><Relationship Id="rId28" Type="http://schemas.openxmlformats.org/officeDocument/2006/relationships/image" Target="../media/image45.emf"/><Relationship Id="rId36" Type="http://schemas.openxmlformats.org/officeDocument/2006/relationships/image" Target="../media/image53.emf"/><Relationship Id="rId49" Type="http://schemas.openxmlformats.org/officeDocument/2006/relationships/image" Target="../media/image66.emf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2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86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7281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237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2512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432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987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7600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340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336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260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450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2776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43017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96294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9324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93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2116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0103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692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71372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175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40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B199E-3140-4849-A90B-821E9B1B39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0648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F4E6-F29F-4776-9E60-F9B7F08DE2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27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AD628-77D6-4F6C-8935-3B36AC5515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210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10051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00513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CAD48-FB79-4859-AC6A-F0C401C155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79AB5-8865-4A2B-8796-EA0002C1DA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364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405D6-EB1C-45DC-9D59-BA08C517EB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3903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EA2B3-E2BE-4723-AF94-054F53FD3F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4400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4F140-8419-4E35-9222-31A02D289F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528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721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CB351-6BF4-4F84-BC7B-A3BCE80084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0187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723D1-6692-4020-B581-838EB86ACF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50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1150" y="0"/>
            <a:ext cx="2087563" cy="63817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0"/>
            <a:ext cx="6113462" cy="63817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0955B-518A-4BD2-B736-FAD18929A6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477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0"/>
            <a:ext cx="5329238" cy="981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288" y="1341438"/>
            <a:ext cx="4100512" cy="5040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100513" cy="2443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7000"/>
            <a:ext cx="4100513" cy="2444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DEBFB-3431-4860-A1EF-E39A1D53A2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9664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95288" y="0"/>
            <a:ext cx="8353425" cy="638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A08-D4FF-4C8E-8BB1-CAF554B9DF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0085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00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89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951396"/>
            <a:ext cx="7921064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528120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2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94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3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75113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8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57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136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14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09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727523"/>
            <a:ext cx="3639741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6041363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3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9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74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2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48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46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96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586171"/>
            <a:ext cx="1871093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01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7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ED47F-3040-405D-A770-15B78450BF1E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94CC-D7E5-4146-94DE-FA633DC086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4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01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2F30-51A8-4B59-B817-5971BF6BD170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84E08-CDF5-4815-B144-5DA6590010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08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393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1pPr>
            <a:lvl2pPr marL="445933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2pPr>
            <a:lvl3pPr marL="891865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3pPr>
            <a:lvl4pPr marL="1337798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4pPr>
            <a:lvl5pPr marL="1783730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5pPr>
            <a:lvl6pPr marL="2229663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6pPr>
            <a:lvl7pPr marL="2675596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7pPr>
            <a:lvl8pPr marL="3121528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8pPr>
            <a:lvl9pPr marL="3567461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47F3-E3CD-42F9-95C1-C7E7BB0D1083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D878A-63B9-419A-B84A-DDFF926F17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89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737"/>
            </a:lvl1pPr>
            <a:lvl2pPr>
              <a:defRPr sz="2309"/>
            </a:lvl2pPr>
            <a:lvl3pPr>
              <a:defRPr sz="1967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737"/>
            </a:lvl1pPr>
            <a:lvl2pPr>
              <a:defRPr sz="2309"/>
            </a:lvl2pPr>
            <a:lvl3pPr>
              <a:defRPr sz="1967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C74FC-15D8-4DE0-94B2-820E8DF5B8B5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D11AA-4470-444B-A8E3-F4904F6DCD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913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09" b="1"/>
            </a:lvl1pPr>
            <a:lvl2pPr marL="445933" indent="0">
              <a:buNone/>
              <a:defRPr sz="1967" b="1"/>
            </a:lvl2pPr>
            <a:lvl3pPr marL="891865" indent="0">
              <a:buNone/>
              <a:defRPr sz="1796" b="1"/>
            </a:lvl3pPr>
            <a:lvl4pPr marL="1337798" indent="0">
              <a:buNone/>
              <a:defRPr sz="1539" b="1"/>
            </a:lvl4pPr>
            <a:lvl5pPr marL="1783730" indent="0">
              <a:buNone/>
              <a:defRPr sz="1539" b="1"/>
            </a:lvl5pPr>
            <a:lvl6pPr marL="2229663" indent="0">
              <a:buNone/>
              <a:defRPr sz="1539" b="1"/>
            </a:lvl6pPr>
            <a:lvl7pPr marL="2675596" indent="0">
              <a:buNone/>
              <a:defRPr sz="1539" b="1"/>
            </a:lvl7pPr>
            <a:lvl8pPr marL="3121528" indent="0">
              <a:buNone/>
              <a:defRPr sz="1539" b="1"/>
            </a:lvl8pPr>
            <a:lvl9pPr marL="3567461" indent="0">
              <a:buNone/>
              <a:defRPr sz="153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09"/>
            </a:lvl1pPr>
            <a:lvl2pPr>
              <a:defRPr sz="1967"/>
            </a:lvl2pPr>
            <a:lvl3pPr>
              <a:defRPr sz="1796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309" b="1"/>
            </a:lvl1pPr>
            <a:lvl2pPr marL="445933" indent="0">
              <a:buNone/>
              <a:defRPr sz="1967" b="1"/>
            </a:lvl2pPr>
            <a:lvl3pPr marL="891865" indent="0">
              <a:buNone/>
              <a:defRPr sz="1796" b="1"/>
            </a:lvl3pPr>
            <a:lvl4pPr marL="1337798" indent="0">
              <a:buNone/>
              <a:defRPr sz="1539" b="1"/>
            </a:lvl4pPr>
            <a:lvl5pPr marL="1783730" indent="0">
              <a:buNone/>
              <a:defRPr sz="1539" b="1"/>
            </a:lvl5pPr>
            <a:lvl6pPr marL="2229663" indent="0">
              <a:buNone/>
              <a:defRPr sz="1539" b="1"/>
            </a:lvl6pPr>
            <a:lvl7pPr marL="2675596" indent="0">
              <a:buNone/>
              <a:defRPr sz="1539" b="1"/>
            </a:lvl7pPr>
            <a:lvl8pPr marL="3121528" indent="0">
              <a:buNone/>
              <a:defRPr sz="1539" b="1"/>
            </a:lvl8pPr>
            <a:lvl9pPr marL="3567461" indent="0">
              <a:buNone/>
              <a:defRPr sz="153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309"/>
            </a:lvl1pPr>
            <a:lvl2pPr>
              <a:defRPr sz="1967"/>
            </a:lvl2pPr>
            <a:lvl3pPr>
              <a:defRPr sz="1796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DD389-D180-47E5-ABCC-A3878BEC2C44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0E791-72CD-40AF-9245-D0A011E0E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269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D8A81-8A8C-422B-ABAE-6D737405770D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B9341-18D7-44BF-83D9-28E9B2005F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81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59A4E-CA7F-490D-BB62-645E7299F6C6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C98E8-ADA5-49B1-9BD0-AA3A51B6C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52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9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079"/>
            </a:lvl1pPr>
            <a:lvl2pPr>
              <a:defRPr sz="2737"/>
            </a:lvl2pPr>
            <a:lvl3pPr>
              <a:defRPr sz="2309"/>
            </a:lvl3pPr>
            <a:lvl4pPr>
              <a:defRPr sz="1967"/>
            </a:lvl4pPr>
            <a:lvl5pPr>
              <a:defRPr sz="1967"/>
            </a:lvl5pPr>
            <a:lvl6pPr>
              <a:defRPr sz="1967"/>
            </a:lvl6pPr>
            <a:lvl7pPr>
              <a:defRPr sz="1967"/>
            </a:lvl7pPr>
            <a:lvl8pPr>
              <a:defRPr sz="1967"/>
            </a:lvl8pPr>
            <a:lvl9pPr>
              <a:defRPr sz="19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368"/>
            </a:lvl1pPr>
            <a:lvl2pPr marL="445933" indent="0">
              <a:buNone/>
              <a:defRPr sz="1197"/>
            </a:lvl2pPr>
            <a:lvl3pPr marL="891865" indent="0">
              <a:buNone/>
              <a:defRPr sz="941"/>
            </a:lvl3pPr>
            <a:lvl4pPr marL="1337798" indent="0">
              <a:buNone/>
              <a:defRPr sz="855"/>
            </a:lvl4pPr>
            <a:lvl5pPr marL="1783730" indent="0">
              <a:buNone/>
              <a:defRPr sz="855"/>
            </a:lvl5pPr>
            <a:lvl6pPr marL="2229663" indent="0">
              <a:buNone/>
              <a:defRPr sz="855"/>
            </a:lvl6pPr>
            <a:lvl7pPr marL="2675596" indent="0">
              <a:buNone/>
              <a:defRPr sz="855"/>
            </a:lvl7pPr>
            <a:lvl8pPr marL="3121528" indent="0">
              <a:buNone/>
              <a:defRPr sz="855"/>
            </a:lvl8pPr>
            <a:lvl9pPr marL="3567461" indent="0">
              <a:buNone/>
              <a:defRPr sz="85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1287A-4C69-4AA1-B940-0518F721354C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F39BD-7C65-4733-B4B7-76E28294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64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79"/>
            </a:lvl1pPr>
            <a:lvl2pPr marL="445933" indent="0">
              <a:buNone/>
              <a:defRPr sz="2737"/>
            </a:lvl2pPr>
            <a:lvl3pPr marL="891865" indent="0">
              <a:buNone/>
              <a:defRPr sz="2309"/>
            </a:lvl3pPr>
            <a:lvl4pPr marL="1337798" indent="0">
              <a:buNone/>
              <a:defRPr sz="1967"/>
            </a:lvl4pPr>
            <a:lvl5pPr marL="1783730" indent="0">
              <a:buNone/>
              <a:defRPr sz="1967"/>
            </a:lvl5pPr>
            <a:lvl6pPr marL="2229663" indent="0">
              <a:buNone/>
              <a:defRPr sz="1967"/>
            </a:lvl6pPr>
            <a:lvl7pPr marL="2675596" indent="0">
              <a:buNone/>
              <a:defRPr sz="1967"/>
            </a:lvl7pPr>
            <a:lvl8pPr marL="3121528" indent="0">
              <a:buNone/>
              <a:defRPr sz="1967"/>
            </a:lvl8pPr>
            <a:lvl9pPr marL="3567461" indent="0">
              <a:buNone/>
              <a:defRPr sz="19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8"/>
            </a:lvl1pPr>
            <a:lvl2pPr marL="445933" indent="0">
              <a:buNone/>
              <a:defRPr sz="1197"/>
            </a:lvl2pPr>
            <a:lvl3pPr marL="891865" indent="0">
              <a:buNone/>
              <a:defRPr sz="941"/>
            </a:lvl3pPr>
            <a:lvl4pPr marL="1337798" indent="0">
              <a:buNone/>
              <a:defRPr sz="855"/>
            </a:lvl4pPr>
            <a:lvl5pPr marL="1783730" indent="0">
              <a:buNone/>
              <a:defRPr sz="855"/>
            </a:lvl5pPr>
            <a:lvl6pPr marL="2229663" indent="0">
              <a:buNone/>
              <a:defRPr sz="855"/>
            </a:lvl6pPr>
            <a:lvl7pPr marL="2675596" indent="0">
              <a:buNone/>
              <a:defRPr sz="855"/>
            </a:lvl7pPr>
            <a:lvl8pPr marL="3121528" indent="0">
              <a:buNone/>
              <a:defRPr sz="855"/>
            </a:lvl8pPr>
            <a:lvl9pPr marL="3567461" indent="0">
              <a:buNone/>
              <a:defRPr sz="85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44E7-F6A5-4BC8-855D-EBD5AF1B393C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0E8AB-94C8-49BE-B9F8-1097C2588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11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F893-716A-4F35-97DD-82C150E915DA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C90B-FED4-4701-AFD7-0F2C18A9C9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27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F73B4-5EE5-4F29-8C67-F2B98653FE6C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B41A3-8C94-49B5-B61C-E06B56838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6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70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в 3 строки, под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515EFFA-3C99-4F21-A74E-FD4FC114944F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1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1200" y="347937"/>
            <a:ext cx="8190905" cy="11972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18"/>
          </p:nvPr>
        </p:nvSpPr>
        <p:spPr>
          <a:xfrm>
            <a:off x="661196" y="1686710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3" y="2808096"/>
            <a:ext cx="2626507" cy="3456522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2358063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6"/>
          <p:cNvSpPr>
            <a:spLocks noGrp="1"/>
          </p:cNvSpPr>
          <p:nvPr>
            <p:ph type="body" sz="quarter" idx="19"/>
          </p:nvPr>
        </p:nvSpPr>
        <p:spPr>
          <a:xfrm>
            <a:off x="3459008" y="2803838"/>
            <a:ext cx="2626507" cy="3456522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0"/>
          </p:nvPr>
        </p:nvSpPr>
        <p:spPr>
          <a:xfrm>
            <a:off x="6256820" y="2803838"/>
            <a:ext cx="2626507" cy="3456522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4475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C1DF68A-0C74-45E2-84F2-502850D333C3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7647F66-7F08-4F3D-90F9-4BF75512A19E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2" y="1565410"/>
            <a:ext cx="8208112" cy="3993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82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в 2 строки,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19A03B-9DA4-417D-8023-5B951B0782D2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499B4F3-28EF-4827-B7C5-2390314ED5B9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85774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753515" y="1566885"/>
            <a:ext cx="8129810" cy="432189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39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23776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в 3 строки, под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3DF475D-903E-4073-9D96-FAF4A4D2F24D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1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1200" y="347937"/>
            <a:ext cx="8190905" cy="11972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18"/>
          </p:nvPr>
        </p:nvSpPr>
        <p:spPr>
          <a:xfrm>
            <a:off x="661196" y="1686710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6" y="2808096"/>
            <a:ext cx="8222131" cy="3456522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2358063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0425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94726" y="0"/>
            <a:ext cx="9260761" cy="685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934" y="1548163"/>
            <a:ext cx="2576884" cy="46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88521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>
          <a:xfrm>
            <a:off x="351640" y="1239971"/>
            <a:ext cx="1084789" cy="11506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sp>
        <p:nvSpPr>
          <p:cNvPr id="11" name="Овал 10"/>
          <p:cNvSpPr/>
          <p:nvPr userDrawn="1"/>
        </p:nvSpPr>
        <p:spPr>
          <a:xfrm>
            <a:off x="351640" y="2809735"/>
            <a:ext cx="1084789" cy="11521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sp>
        <p:nvSpPr>
          <p:cNvPr id="12" name="Овал 11"/>
          <p:cNvSpPr/>
          <p:nvPr userDrawn="1"/>
        </p:nvSpPr>
        <p:spPr>
          <a:xfrm>
            <a:off x="351640" y="4392461"/>
            <a:ext cx="1084789" cy="11521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9777" y="1394905"/>
            <a:ext cx="711982" cy="7552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355" y="3002839"/>
            <a:ext cx="683118" cy="7144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9020" y="4573880"/>
            <a:ext cx="692739" cy="7144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92611" y="2485631"/>
            <a:ext cx="6959486" cy="1800681"/>
          </a:xfrm>
          <a:prstGeom prst="rect">
            <a:avLst/>
          </a:prstGeom>
        </p:spPr>
        <p:txBody>
          <a:bodyPr/>
          <a:lstStyle>
            <a:lvl1pPr>
              <a:defRPr sz="3763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892611" y="4668654"/>
            <a:ext cx="6959486" cy="60015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8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>
          <a:xfrm>
            <a:off x="1892611" y="6169730"/>
            <a:ext cx="4420618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/>
          </p:nvPr>
        </p:nvSpPr>
        <p:spPr>
          <a:xfrm>
            <a:off x="6769418" y="6169730"/>
            <a:ext cx="2082687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3611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9564" y="1574086"/>
            <a:ext cx="2576884" cy="46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88521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 userDrawn="1"/>
        </p:nvSpPr>
        <p:spPr>
          <a:xfrm>
            <a:off x="351640" y="1239971"/>
            <a:ext cx="1084789" cy="11506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sp>
        <p:nvSpPr>
          <p:cNvPr id="9" name="Овал 8"/>
          <p:cNvSpPr/>
          <p:nvPr userDrawn="1"/>
        </p:nvSpPr>
        <p:spPr>
          <a:xfrm>
            <a:off x="351640" y="2809735"/>
            <a:ext cx="1084789" cy="11521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sp>
        <p:nvSpPr>
          <p:cNvPr id="11" name="Овал 10"/>
          <p:cNvSpPr/>
          <p:nvPr userDrawn="1"/>
        </p:nvSpPr>
        <p:spPr>
          <a:xfrm>
            <a:off x="351640" y="4392461"/>
            <a:ext cx="1084789" cy="11521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9777" y="1394905"/>
            <a:ext cx="711982" cy="7552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355" y="3002839"/>
            <a:ext cx="683118" cy="7144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9020" y="4573880"/>
            <a:ext cx="692739" cy="714406"/>
          </a:xfrm>
          <a:prstGeom prst="rect">
            <a:avLst/>
          </a:prstGeom>
        </p:spPr>
      </p:pic>
      <p:pic>
        <p:nvPicPr>
          <p:cNvPr id="16" name="Рисунок 14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4934" y="1422870"/>
            <a:ext cx="2553803" cy="7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92611" y="2485631"/>
            <a:ext cx="6959486" cy="1800681"/>
          </a:xfrm>
          <a:prstGeom prst="rect">
            <a:avLst/>
          </a:prstGeom>
        </p:spPr>
        <p:txBody>
          <a:bodyPr/>
          <a:lstStyle>
            <a:lvl1pPr>
              <a:defRPr sz="3763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892611" y="4614529"/>
            <a:ext cx="6959486" cy="70841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8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>
          <a:xfrm>
            <a:off x="1892611" y="6169730"/>
            <a:ext cx="4420618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/>
          </p:nvPr>
        </p:nvSpPr>
        <p:spPr>
          <a:xfrm>
            <a:off x="6769418" y="6169730"/>
            <a:ext cx="2082687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1863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70" y="914497"/>
            <a:ext cx="2576884" cy="46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2861" y="2454592"/>
            <a:ext cx="8379243" cy="1800681"/>
          </a:xfrm>
          <a:prstGeom prst="rect">
            <a:avLst/>
          </a:prstGeom>
        </p:spPr>
        <p:txBody>
          <a:bodyPr anchor="b"/>
          <a:lstStyle>
            <a:lvl1pPr>
              <a:defRPr sz="3763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72861" y="4655517"/>
            <a:ext cx="8379243" cy="67986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8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/>
          </p:nvPr>
        </p:nvSpPr>
        <p:spPr>
          <a:xfrm>
            <a:off x="6769418" y="6169730"/>
            <a:ext cx="2082687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>
          <a:xfrm>
            <a:off x="472854" y="6169730"/>
            <a:ext cx="5840376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4921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70" y="923138"/>
            <a:ext cx="2695002" cy="74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3499" y="1081554"/>
            <a:ext cx="2576884" cy="46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2861" y="2454592"/>
            <a:ext cx="8379243" cy="1800681"/>
          </a:xfrm>
          <a:prstGeom prst="rect">
            <a:avLst/>
          </a:prstGeom>
        </p:spPr>
        <p:txBody>
          <a:bodyPr anchor="b"/>
          <a:lstStyle>
            <a:lvl1pPr>
              <a:defRPr sz="3763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72861" y="4655517"/>
            <a:ext cx="8379243" cy="67986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8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/>
          </p:nvPr>
        </p:nvSpPr>
        <p:spPr>
          <a:xfrm>
            <a:off x="6769418" y="6169730"/>
            <a:ext cx="2082687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>
          <a:xfrm>
            <a:off x="472854" y="6169730"/>
            <a:ext cx="5840376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9159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-83528"/>
            <a:ext cx="9144000" cy="132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39" dirty="0"/>
              <a:t>м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3984899"/>
            <a:ext cx="9144000" cy="332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39" dirty="0"/>
              <a:t>м</a:t>
            </a:r>
          </a:p>
        </p:txBody>
      </p:sp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70" y="501173"/>
            <a:ext cx="2576884" cy="46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4210"/>
            <a:ext cx="9144000" cy="275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>
          <a:xfrm>
            <a:off x="472854" y="6169730"/>
            <a:ext cx="5840376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1"/>
          </p:nvPr>
        </p:nvSpPr>
        <p:spPr>
          <a:xfrm>
            <a:off x="6769418" y="6169730"/>
            <a:ext cx="2082687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2860" y="4147748"/>
            <a:ext cx="8379245" cy="930576"/>
          </a:xfrm>
          <a:prstGeom prst="rect">
            <a:avLst/>
          </a:prstGeom>
        </p:spPr>
        <p:txBody>
          <a:bodyPr/>
          <a:lstStyle>
            <a:lvl1pPr>
              <a:defRPr sz="3421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72860" y="5331232"/>
            <a:ext cx="8379245" cy="539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24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0308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_ЦП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4156276"/>
            <a:ext cx="9144000" cy="2701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3984899"/>
            <a:ext cx="9144000" cy="287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244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pic>
        <p:nvPicPr>
          <p:cNvPr id="9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70" y="501173"/>
            <a:ext cx="2576884" cy="46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9971"/>
            <a:ext cx="9135854" cy="274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2860" y="4147748"/>
            <a:ext cx="8379245" cy="930576"/>
          </a:xfrm>
          <a:prstGeom prst="rect">
            <a:avLst/>
          </a:prstGeom>
        </p:spPr>
        <p:txBody>
          <a:bodyPr/>
          <a:lstStyle>
            <a:lvl1pPr>
              <a:defRPr sz="3421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72860" y="5326034"/>
            <a:ext cx="8379245" cy="539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24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0"/>
          </p:nvPr>
        </p:nvSpPr>
        <p:spPr>
          <a:xfrm>
            <a:off x="472854" y="6169730"/>
            <a:ext cx="5840376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1"/>
          </p:nvPr>
        </p:nvSpPr>
        <p:spPr>
          <a:xfrm>
            <a:off x="6769418" y="6169730"/>
            <a:ext cx="2082687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9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63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806" y="1327819"/>
            <a:ext cx="8682388" cy="258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70" y="501173"/>
            <a:ext cx="2576884" cy="46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44291"/>
            <a:ext cx="9144000" cy="27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72860" y="4147749"/>
            <a:ext cx="8379245" cy="920460"/>
          </a:xfrm>
          <a:prstGeom prst="rect">
            <a:avLst/>
          </a:prstGeom>
        </p:spPr>
        <p:txBody>
          <a:bodyPr/>
          <a:lstStyle>
            <a:lvl1pPr>
              <a:defRPr sz="3421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472860" y="5326034"/>
            <a:ext cx="8379245" cy="539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24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0"/>
          </p:nvPr>
        </p:nvSpPr>
        <p:spPr>
          <a:xfrm>
            <a:off x="472854" y="6169730"/>
            <a:ext cx="5840376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11"/>
          </p:nvPr>
        </p:nvSpPr>
        <p:spPr>
          <a:xfrm>
            <a:off x="6769418" y="6169730"/>
            <a:ext cx="2082687" cy="36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6" b="1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15649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B5BBBB7-AF1B-4591-9647-3A06B38D2CB0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F38FAD-A8A4-4ED6-B6A1-B6B2C5628CB0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77073BF-6C4E-44A3-8DF0-8F02B9084C27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9523766-D2C4-45F4-9D1E-C4CABA108746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8" name="Рисунок 10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2" y="1566887"/>
            <a:ext cx="8208112" cy="40177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834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в 3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85DE793-52AB-4C56-822A-3CB4AA4DDD0F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92E9C8A-676F-4A45-BB29-D80147ADEA54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2" y="1893801"/>
            <a:ext cx="8208112" cy="412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1200" y="347937"/>
            <a:ext cx="8190905" cy="11972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20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в 1 строку, под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40CF661-C7FD-42F9-B27A-6DB452527A78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BEFDEF4-375F-4DD7-A4C0-31622D49B60E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2" y="1894241"/>
            <a:ext cx="8208112" cy="3673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1200" y="277309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Объект 2"/>
          <p:cNvSpPr>
            <a:spLocks noGrp="1"/>
          </p:cNvSpPr>
          <p:nvPr>
            <p:ph sz="quarter" idx="18"/>
          </p:nvPr>
        </p:nvSpPr>
        <p:spPr>
          <a:xfrm>
            <a:off x="661196" y="1232670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2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в 2 строки, под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3F05384-B1D5-49E3-971D-5391A5D8880B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E34E328-2BC3-45CC-9C9A-6B132F2F7545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0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5" y="1902705"/>
            <a:ext cx="4008962" cy="3673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Объект 2"/>
          <p:cNvSpPr>
            <a:spLocks noGrp="1"/>
          </p:cNvSpPr>
          <p:nvPr>
            <p:ph sz="quarter" idx="18"/>
          </p:nvPr>
        </p:nvSpPr>
        <p:spPr>
          <a:xfrm>
            <a:off x="661196" y="1232670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29"/>
          <p:cNvSpPr>
            <a:spLocks noGrp="1"/>
          </p:cNvSpPr>
          <p:nvPr>
            <p:ph type="body" sz="quarter" idx="19"/>
          </p:nvPr>
        </p:nvSpPr>
        <p:spPr>
          <a:xfrm>
            <a:off x="4874366" y="1902265"/>
            <a:ext cx="4008962" cy="3673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7816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в 3 строки, под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5363339-B1FB-4503-9899-AD185D06B415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24EB4ED-BD7C-45C7-8D9F-D3C4BA817AB7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2" y="2348280"/>
            <a:ext cx="8208112" cy="3673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1200" y="347937"/>
            <a:ext cx="8190905" cy="11972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Объект 2"/>
          <p:cNvSpPr>
            <a:spLocks noGrp="1"/>
          </p:cNvSpPr>
          <p:nvPr>
            <p:ph sz="quarter" idx="18"/>
          </p:nvPr>
        </p:nvSpPr>
        <p:spPr>
          <a:xfrm>
            <a:off x="661196" y="1686710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1638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в 1 строку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39AD1D-6096-4C9C-A49C-22E4497256C6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6" y="1893799"/>
            <a:ext cx="8222131" cy="3915023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44725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43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5214A3F-BF09-4416-AC5D-2147A1928393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6" y="1893799"/>
            <a:ext cx="8222131" cy="3915023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44725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613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в 3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124BC3B-93A1-4315-9365-51FEE0FB01EC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200" y="2131431"/>
            <a:ext cx="3999043" cy="3686039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675920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200" y="347937"/>
            <a:ext cx="8190905" cy="11972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8"/>
          </p:nvPr>
        </p:nvSpPr>
        <p:spPr>
          <a:xfrm>
            <a:off x="4884289" y="2122790"/>
            <a:ext cx="3999043" cy="3686039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9183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в 1 строку, подзаголовок в 1 строку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D429EE5-F885-4F1E-851C-98C68BEB1A59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0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2" y="2352300"/>
            <a:ext cx="2658428" cy="3456522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898400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/>
          </p:nvPr>
        </p:nvSpPr>
        <p:spPr>
          <a:xfrm>
            <a:off x="661195" y="1232670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Текст 16"/>
          <p:cNvSpPr>
            <a:spLocks noGrp="1"/>
          </p:cNvSpPr>
          <p:nvPr>
            <p:ph type="body" sz="quarter" idx="19"/>
          </p:nvPr>
        </p:nvSpPr>
        <p:spPr>
          <a:xfrm>
            <a:off x="3427431" y="2352299"/>
            <a:ext cx="2658428" cy="3456522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20"/>
          </p:nvPr>
        </p:nvSpPr>
        <p:spPr>
          <a:xfrm>
            <a:off x="6193669" y="2352299"/>
            <a:ext cx="2658428" cy="3456522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10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4493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в 2 строки, под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F1B3B03-F002-4F65-92A3-13DF180BC77B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6" y="2352300"/>
            <a:ext cx="8222131" cy="3456522"/>
          </a:xfrm>
          <a:prstGeom prst="rect">
            <a:avLst/>
          </a:prstGeom>
        </p:spPr>
        <p:txBody>
          <a:bodyPr/>
          <a:lstStyle>
            <a:lvl1pPr marL="244162" indent="-244162">
              <a:buClr>
                <a:schemeClr val="tx1"/>
              </a:buClr>
              <a:buFont typeface="Arial" panose="020B0604020202020204" pitchFamily="34" charset="0"/>
              <a:buChar char="•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89363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/>
          </p:nvPr>
        </p:nvSpPr>
        <p:spPr>
          <a:xfrm>
            <a:off x="661195" y="1232670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80539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1 строку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2458FC5-82AF-4665-AE9E-5D519030A06D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6" y="1893799"/>
            <a:ext cx="8222131" cy="3915023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44725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416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289505B-DCE7-46F2-934C-98FE8D2E3B25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6" y="1893799"/>
            <a:ext cx="8222131" cy="3915023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438786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74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3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B10830E-B5E4-4912-8AF4-BB2F2E500F6C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6" y="2131431"/>
            <a:ext cx="8222131" cy="3686039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675920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200" y="347937"/>
            <a:ext cx="8190905" cy="11972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343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1 строку, подзаголовок в 1 строку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C5D09A8-6191-4456-9DDE-7482021E2A8C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196" y="2352300"/>
            <a:ext cx="8222131" cy="3456522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898400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/>
          </p:nvPr>
        </p:nvSpPr>
        <p:spPr>
          <a:xfrm>
            <a:off x="661195" y="1232670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32367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, под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F993E95-6E75-4BBF-ACD0-6BBD1D6378D2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6"/>
          <p:cNvSpPr>
            <a:spLocks noGrp="1"/>
          </p:cNvSpPr>
          <p:nvPr>
            <p:ph type="body" sz="quarter" idx="17"/>
          </p:nvPr>
        </p:nvSpPr>
        <p:spPr>
          <a:xfrm>
            <a:off x="661201" y="2352300"/>
            <a:ext cx="4022981" cy="3456522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89363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/>
          </p:nvPr>
        </p:nvSpPr>
        <p:spPr>
          <a:xfrm>
            <a:off x="661195" y="1232670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9"/>
          </p:nvPr>
        </p:nvSpPr>
        <p:spPr>
          <a:xfrm>
            <a:off x="4860351" y="2352299"/>
            <a:ext cx="4022981" cy="3456522"/>
          </a:xfrm>
          <a:prstGeom prst="rect">
            <a:avLst/>
          </a:prstGeom>
        </p:spPr>
        <p:txBody>
          <a:bodyPr/>
          <a:lstStyle>
            <a:lvl1pPr marL="292995" indent="-292995">
              <a:buClr>
                <a:schemeClr val="tx1"/>
              </a:buClr>
              <a:buFont typeface="+mj-lt"/>
              <a:buAutoNum type="arabicPeriod"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13345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в 1 строку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69B18FF-329A-4E06-9F7A-E417BA05B68B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6"/>
          <p:cNvSpPr>
            <a:spLocks noGrp="1"/>
          </p:cNvSpPr>
          <p:nvPr>
            <p:ph type="body" sz="quarter" idx="15"/>
          </p:nvPr>
        </p:nvSpPr>
        <p:spPr>
          <a:xfrm>
            <a:off x="1308702" y="2029918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39"/>
              </a:spcBef>
              <a:spcAft>
                <a:spcPts val="1283"/>
              </a:spcAft>
              <a:buFont typeface="Arial" panose="020B0604020202020204" pitchFamily="34" charset="0"/>
              <a:buNone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438786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22"/>
          </p:nvPr>
        </p:nvSpPr>
        <p:spPr>
          <a:xfrm>
            <a:off x="753515" y="2029916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04656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в 2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F6CD1E8-5D61-4B56-A932-4E86ECF29CBA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6"/>
          <p:cNvSpPr>
            <a:spLocks noGrp="1"/>
          </p:cNvSpPr>
          <p:nvPr>
            <p:ph type="body" sz="quarter" idx="15"/>
          </p:nvPr>
        </p:nvSpPr>
        <p:spPr>
          <a:xfrm>
            <a:off x="1308702" y="2029918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39"/>
              </a:spcBef>
              <a:spcAft>
                <a:spcPts val="1283"/>
              </a:spcAft>
              <a:buFont typeface="Arial" panose="020B0604020202020204" pitchFamily="34" charset="0"/>
              <a:buNone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438786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2"/>
          </p:nvPr>
        </p:nvSpPr>
        <p:spPr>
          <a:xfrm>
            <a:off x="753515" y="2029916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732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в 3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DA06C2-A755-4C23-B71C-06ECF40033EE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6"/>
          <p:cNvSpPr>
            <a:spLocks noGrp="1"/>
          </p:cNvSpPr>
          <p:nvPr>
            <p:ph type="body" sz="quarter" idx="15"/>
          </p:nvPr>
        </p:nvSpPr>
        <p:spPr>
          <a:xfrm>
            <a:off x="1308702" y="2255780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39"/>
              </a:spcBef>
              <a:spcAft>
                <a:spcPts val="1283"/>
              </a:spcAft>
              <a:buFont typeface="Arial" panose="020B0604020202020204" pitchFamily="34" charset="0"/>
              <a:buNone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673287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200" y="347937"/>
            <a:ext cx="8190905" cy="11972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22"/>
          </p:nvPr>
        </p:nvSpPr>
        <p:spPr>
          <a:xfrm>
            <a:off x="753515" y="2264241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3210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в 1 строку, подзаголовок в 1 строку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606DD10-6585-4FAD-BBF4-BDDD4769E72E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9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6"/>
          <p:cNvSpPr>
            <a:spLocks noGrp="1"/>
          </p:cNvSpPr>
          <p:nvPr>
            <p:ph type="body" sz="quarter" idx="15"/>
          </p:nvPr>
        </p:nvSpPr>
        <p:spPr>
          <a:xfrm>
            <a:off x="1308702" y="2477946"/>
            <a:ext cx="7574629" cy="35401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39"/>
              </a:spcBef>
              <a:spcAft>
                <a:spcPts val="1283"/>
              </a:spcAft>
              <a:buFont typeface="Arial" panose="020B0604020202020204" pitchFamily="34" charset="0"/>
              <a:buNone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895458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Объект 2"/>
          <p:cNvSpPr>
            <a:spLocks noGrp="1"/>
          </p:cNvSpPr>
          <p:nvPr>
            <p:ph sz="quarter" idx="18"/>
          </p:nvPr>
        </p:nvSpPr>
        <p:spPr>
          <a:xfrm>
            <a:off x="661195" y="1232670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2"/>
          </p:nvPr>
        </p:nvSpPr>
        <p:spPr>
          <a:xfrm>
            <a:off x="753515" y="2488496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666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826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в 2 строки, подзаголовок в 2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20F535B-5A9A-4BCB-B7B6-91F7A78284F9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9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6"/>
          <p:cNvSpPr>
            <a:spLocks noGrp="1"/>
          </p:cNvSpPr>
          <p:nvPr>
            <p:ph type="body" sz="quarter" idx="15"/>
          </p:nvPr>
        </p:nvSpPr>
        <p:spPr>
          <a:xfrm>
            <a:off x="1308702" y="2475833"/>
            <a:ext cx="7574629" cy="34966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39"/>
              </a:spcBef>
              <a:spcAft>
                <a:spcPts val="1283"/>
              </a:spcAft>
              <a:buFont typeface="Arial" panose="020B0604020202020204" pitchFamily="34" charset="0"/>
              <a:buNone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1893344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Объект 2"/>
          <p:cNvSpPr>
            <a:spLocks noGrp="1"/>
          </p:cNvSpPr>
          <p:nvPr>
            <p:ph sz="quarter" idx="18"/>
          </p:nvPr>
        </p:nvSpPr>
        <p:spPr>
          <a:xfrm>
            <a:off x="661195" y="1232670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2"/>
          </p:nvPr>
        </p:nvSpPr>
        <p:spPr>
          <a:xfrm>
            <a:off x="753515" y="2475833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1675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в 3 строки, подзаголовок в 2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58ECFF-00E3-4A79-9E81-9702E9918B64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2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quarter" idx="18"/>
          </p:nvPr>
        </p:nvSpPr>
        <p:spPr>
          <a:xfrm>
            <a:off x="661196" y="1686710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796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6"/>
          <p:cNvSpPr>
            <a:spLocks noGrp="1"/>
          </p:cNvSpPr>
          <p:nvPr>
            <p:ph type="body" sz="quarter" idx="15"/>
          </p:nvPr>
        </p:nvSpPr>
        <p:spPr>
          <a:xfrm>
            <a:off x="1308702" y="2934087"/>
            <a:ext cx="7574629" cy="30819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39"/>
              </a:spcBef>
              <a:spcAft>
                <a:spcPts val="1283"/>
              </a:spcAft>
              <a:buFont typeface="Arial" panose="020B0604020202020204" pitchFamily="34" charset="0"/>
              <a:buNone/>
              <a:defRPr sz="1539">
                <a:solidFill>
                  <a:schemeClr val="accent2"/>
                </a:solidFill>
              </a:defRPr>
            </a:lvl1pPr>
            <a:lvl2pPr marL="674786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2pPr>
            <a:lvl3pPr marL="1105409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3pPr>
            <a:lvl4pPr marL="1536032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4pPr>
            <a:lvl5pPr marL="1966657" indent="-244162">
              <a:buFont typeface="Arial" panose="020B0604020202020204" pitchFamily="34" charset="0"/>
              <a:buChar char="•"/>
              <a:defRPr sz="1368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/>
          </p:nvPr>
        </p:nvSpPr>
        <p:spPr>
          <a:xfrm>
            <a:off x="661193" y="235159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200" y="347937"/>
            <a:ext cx="8190905" cy="11972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2"/>
          </p:nvPr>
        </p:nvSpPr>
        <p:spPr>
          <a:xfrm>
            <a:off x="753515" y="2937498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11763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286C89-545F-406B-B50C-4BD8CEE6CF96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C8751F-5CBD-4945-9E96-6DE2FCDD5E4E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5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1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15" y="1566885"/>
            <a:ext cx="480620" cy="50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588" y="2142945"/>
            <a:ext cx="476547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661" y="2723327"/>
            <a:ext cx="472474" cy="50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3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515" y="3296507"/>
            <a:ext cx="473831" cy="50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4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515" y="3868246"/>
            <a:ext cx="473831" cy="5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5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157" y="4442867"/>
            <a:ext cx="475189" cy="49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6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157" y="5587787"/>
            <a:ext cx="475189" cy="50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7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369" y="5005966"/>
            <a:ext cx="481977" cy="51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8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07919" y="1561124"/>
            <a:ext cx="480620" cy="51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9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07919" y="2142945"/>
            <a:ext cx="480620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0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11992" y="3303707"/>
            <a:ext cx="476547" cy="50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21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07919" y="2723326"/>
            <a:ext cx="480620" cy="51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2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07919" y="3879768"/>
            <a:ext cx="480620" cy="50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3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07919" y="4442867"/>
            <a:ext cx="480620" cy="51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4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60964" y="2142945"/>
            <a:ext cx="480620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5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07919" y="5590667"/>
            <a:ext cx="480620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6"/>
          <p:cNvPicPr>
            <a:picLocks noChangeAspect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07919" y="5011726"/>
            <a:ext cx="480620" cy="50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7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15368" y="1568325"/>
            <a:ext cx="480620" cy="51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8"/>
          <p:cNvPicPr>
            <a:picLocks noChangeAspect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714011" y="2729087"/>
            <a:ext cx="480620" cy="50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9"/>
          <p:cNvPicPr>
            <a:picLocks noChangeAspect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714011" y="3300827"/>
            <a:ext cx="480620" cy="50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30"/>
          <p:cNvPicPr>
            <a:picLocks noChangeAspect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711295" y="3876887"/>
            <a:ext cx="483335" cy="5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31"/>
          <p:cNvPicPr>
            <a:picLocks noChangeAspect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711295" y="4447187"/>
            <a:ext cx="480620" cy="50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32"/>
          <p:cNvPicPr>
            <a:picLocks noChangeAspect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714010" y="2141505"/>
            <a:ext cx="481977" cy="51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3"/>
          <p:cNvPicPr>
            <a:picLocks noChangeAspect="1"/>
          </p:cNvPicPr>
          <p:nvPr userDrawn="1"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711295" y="5011726"/>
            <a:ext cx="480620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4"/>
          <p:cNvPicPr>
            <a:picLocks noChangeAspect="1"/>
          </p:cNvPicPr>
          <p:nvPr userDrawn="1"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711295" y="5576265"/>
            <a:ext cx="483335" cy="51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5"/>
          <p:cNvPicPr>
            <a:picLocks noChangeAspect="1"/>
          </p:cNvPicPr>
          <p:nvPr userDrawn="1"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68414" y="1568325"/>
            <a:ext cx="480620" cy="51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6"/>
          <p:cNvPicPr>
            <a:picLocks noChangeAspect="1"/>
          </p:cNvPicPr>
          <p:nvPr userDrawn="1"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68414" y="2142945"/>
            <a:ext cx="480620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7"/>
          <p:cNvPicPr>
            <a:picLocks noChangeAspect="1"/>
          </p:cNvPicPr>
          <p:nvPr userDrawn="1"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68414" y="2719006"/>
            <a:ext cx="480620" cy="51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8"/>
          <p:cNvPicPr>
            <a:picLocks noChangeAspect="1"/>
          </p:cNvPicPr>
          <p:nvPr userDrawn="1"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368414" y="3865366"/>
            <a:ext cx="480620" cy="50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9"/>
          <p:cNvPicPr>
            <a:picLocks noChangeAspect="1"/>
          </p:cNvPicPr>
          <p:nvPr userDrawn="1"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368414" y="5003085"/>
            <a:ext cx="480620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40"/>
          <p:cNvPicPr>
            <a:picLocks noChangeAspect="1"/>
          </p:cNvPicPr>
          <p:nvPr userDrawn="1"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368414" y="3303707"/>
            <a:ext cx="480620" cy="51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41"/>
          <p:cNvPicPr>
            <a:picLocks noChangeAspect="1"/>
          </p:cNvPicPr>
          <p:nvPr userDrawn="1"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368414" y="4429905"/>
            <a:ext cx="483335" cy="50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42"/>
          <p:cNvPicPr>
            <a:picLocks noChangeAspect="1"/>
          </p:cNvPicPr>
          <p:nvPr userDrawn="1"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362984" y="5574826"/>
            <a:ext cx="490123" cy="51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3"/>
          <p:cNvPicPr>
            <a:picLocks noChangeAspect="1"/>
          </p:cNvPicPr>
          <p:nvPr userDrawn="1"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022818" y="1574086"/>
            <a:ext cx="480620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4"/>
          <p:cNvPicPr>
            <a:picLocks noChangeAspect="1"/>
          </p:cNvPicPr>
          <p:nvPr userDrawn="1"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021460" y="2141505"/>
            <a:ext cx="481978" cy="51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5"/>
          <p:cNvPicPr>
            <a:picLocks noChangeAspect="1"/>
          </p:cNvPicPr>
          <p:nvPr userDrawn="1"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021459" y="2719006"/>
            <a:ext cx="483335" cy="50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/>
          <p:cNvPicPr>
            <a:picLocks noChangeAspect="1"/>
          </p:cNvPicPr>
          <p:nvPr userDrawn="1"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017387" y="3303707"/>
            <a:ext cx="486051" cy="5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7"/>
          <p:cNvPicPr>
            <a:picLocks noChangeAspect="1"/>
          </p:cNvPicPr>
          <p:nvPr userDrawn="1"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014671" y="3871126"/>
            <a:ext cx="488766" cy="51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8"/>
          <p:cNvPicPr>
            <a:picLocks noChangeAspect="1"/>
          </p:cNvPicPr>
          <p:nvPr userDrawn="1"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60964" y="1568325"/>
            <a:ext cx="480620" cy="50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9"/>
          <p:cNvPicPr>
            <a:picLocks noChangeAspect="1"/>
          </p:cNvPicPr>
          <p:nvPr userDrawn="1"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014671" y="4437106"/>
            <a:ext cx="488766" cy="51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0"/>
          <p:cNvPicPr>
            <a:picLocks noChangeAspect="1"/>
          </p:cNvPicPr>
          <p:nvPr userDrawn="1"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043315" y="2721886"/>
            <a:ext cx="498269" cy="5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1"/>
          <p:cNvPicPr>
            <a:picLocks noChangeAspect="1"/>
          </p:cNvPicPr>
          <p:nvPr userDrawn="1"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2043315" y="3296507"/>
            <a:ext cx="502343" cy="52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52"/>
          <p:cNvPicPr>
            <a:picLocks noChangeAspect="1"/>
          </p:cNvPicPr>
          <p:nvPr userDrawn="1"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2043315" y="3876887"/>
            <a:ext cx="495554" cy="52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3"/>
          <p:cNvPicPr>
            <a:picLocks noChangeAspect="1"/>
          </p:cNvPicPr>
          <p:nvPr userDrawn="1"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043315" y="4439987"/>
            <a:ext cx="502343" cy="5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4"/>
          <p:cNvPicPr>
            <a:picLocks noChangeAspect="1"/>
          </p:cNvPicPr>
          <p:nvPr userDrawn="1"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2043315" y="5011726"/>
            <a:ext cx="491481" cy="52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5"/>
          <p:cNvPicPr>
            <a:picLocks noChangeAspect="1"/>
          </p:cNvPicPr>
          <p:nvPr userDrawn="1"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2043315" y="5579146"/>
            <a:ext cx="506416" cy="5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6"/>
          <p:cNvPicPr>
            <a:picLocks noChangeAspect="1"/>
          </p:cNvPicPr>
          <p:nvPr userDrawn="1"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4017387" y="4993005"/>
            <a:ext cx="486051" cy="51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7"/>
          <p:cNvPicPr>
            <a:picLocks noChangeAspect="1"/>
          </p:cNvPicPr>
          <p:nvPr userDrawn="1"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4013313" y="5574826"/>
            <a:ext cx="490124" cy="51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8"/>
          <p:cNvPicPr>
            <a:picLocks noChangeAspect="1"/>
          </p:cNvPicPr>
          <p:nvPr userDrawn="1"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4674506" y="1578406"/>
            <a:ext cx="464328" cy="4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9"/>
          <p:cNvPicPr>
            <a:picLocks noChangeAspect="1"/>
          </p:cNvPicPr>
          <p:nvPr userDrawn="1"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4674506" y="2141506"/>
            <a:ext cx="464328" cy="4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60"/>
          <p:cNvPicPr>
            <a:picLocks noChangeAspect="1"/>
          </p:cNvPicPr>
          <p:nvPr userDrawn="1"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4678578" y="2719006"/>
            <a:ext cx="477905" cy="50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1200" y="285774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12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в 1 строку,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B6BBDF3-AEC8-46EA-B75F-C80847D50478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1BA5B92-A477-47A6-BCC5-DA3263BDE35F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1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 стрелкой 11"/>
          <p:cNvCxnSpPr/>
          <p:nvPr userDrawn="1"/>
        </p:nvCxnSpPr>
        <p:spPr>
          <a:xfrm flipH="1">
            <a:off x="4656855" y="2141506"/>
            <a:ext cx="0" cy="60774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8"/>
          <p:cNvCxnSpPr/>
          <p:nvPr userDrawn="1"/>
        </p:nvCxnSpPr>
        <p:spPr>
          <a:xfrm rot="10800000" flipV="1">
            <a:off x="1908903" y="1854915"/>
            <a:ext cx="632681" cy="878492"/>
          </a:xfrm>
          <a:prstGeom prst="bentConnector2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 userDrawn="1"/>
        </p:nvCxnSpPr>
        <p:spPr>
          <a:xfrm rot="16200000" flipH="1">
            <a:off x="6676291" y="1962271"/>
            <a:ext cx="881373" cy="689703"/>
          </a:xfrm>
          <a:prstGeom prst="bentConnector3">
            <a:avLst>
              <a:gd name="adj1" fmla="val -1725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 userDrawn="1"/>
        </p:nvCxnSpPr>
        <p:spPr>
          <a:xfrm flipH="1">
            <a:off x="3284237" y="2134304"/>
            <a:ext cx="0" cy="2219273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 userDrawn="1"/>
        </p:nvCxnSpPr>
        <p:spPr>
          <a:xfrm flipH="1">
            <a:off x="6059343" y="2137185"/>
            <a:ext cx="0" cy="2220713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753515" y="3665185"/>
            <a:ext cx="2310778" cy="6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501467" y="3665185"/>
            <a:ext cx="2310778" cy="6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6306441" y="3653664"/>
            <a:ext cx="2310778" cy="6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128848" y="5266633"/>
            <a:ext cx="2310778" cy="6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4903954" y="5272394"/>
            <a:ext cx="2310778" cy="6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 dirty="0">
              <a:solidFill>
                <a:schemeClr val="accent2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77309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2" name="Текст 18"/>
          <p:cNvSpPr>
            <a:spLocks noGrp="1"/>
          </p:cNvSpPr>
          <p:nvPr>
            <p:ph type="body" sz="quarter" idx="17"/>
          </p:nvPr>
        </p:nvSpPr>
        <p:spPr>
          <a:xfrm>
            <a:off x="753518" y="2747186"/>
            <a:ext cx="2310749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3" name="Текст 18"/>
          <p:cNvSpPr>
            <a:spLocks noGrp="1"/>
          </p:cNvSpPr>
          <p:nvPr>
            <p:ph type="body" sz="quarter" idx="18"/>
          </p:nvPr>
        </p:nvSpPr>
        <p:spPr>
          <a:xfrm>
            <a:off x="3501357" y="2747186"/>
            <a:ext cx="2310749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5" name="Текст 18"/>
          <p:cNvSpPr>
            <a:spLocks noGrp="1"/>
          </p:cNvSpPr>
          <p:nvPr>
            <p:ph type="body" sz="quarter" idx="19"/>
          </p:nvPr>
        </p:nvSpPr>
        <p:spPr>
          <a:xfrm>
            <a:off x="6306354" y="2735388"/>
            <a:ext cx="2310749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7" name="Текст 18"/>
          <p:cNvSpPr>
            <a:spLocks noGrp="1"/>
          </p:cNvSpPr>
          <p:nvPr>
            <p:ph type="body" sz="quarter" idx="20"/>
          </p:nvPr>
        </p:nvSpPr>
        <p:spPr>
          <a:xfrm>
            <a:off x="2129432" y="4348304"/>
            <a:ext cx="2310749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9" name="Текст 18"/>
          <p:cNvSpPr>
            <a:spLocks noGrp="1"/>
          </p:cNvSpPr>
          <p:nvPr>
            <p:ph type="body" sz="quarter" idx="21"/>
          </p:nvPr>
        </p:nvSpPr>
        <p:spPr>
          <a:xfrm>
            <a:off x="4903855" y="4354743"/>
            <a:ext cx="2310749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0" name="Текст 18"/>
          <p:cNvSpPr>
            <a:spLocks noGrp="1"/>
          </p:cNvSpPr>
          <p:nvPr>
            <p:ph type="body" sz="quarter" idx="22"/>
          </p:nvPr>
        </p:nvSpPr>
        <p:spPr>
          <a:xfrm>
            <a:off x="2541055" y="1577455"/>
            <a:ext cx="4231369" cy="54634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796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9485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в 2 строки,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5A5DDB5-798B-4984-B90C-EC034DC1815E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62A49DD-CFF5-4963-95F6-982A5EC2B7E7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5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 userDrawn="1"/>
        </p:nvCxnSpPr>
        <p:spPr>
          <a:xfrm flipH="1">
            <a:off x="2208952" y="2124224"/>
            <a:ext cx="0" cy="403242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 userDrawn="1"/>
        </p:nvCxnSpPr>
        <p:spPr>
          <a:xfrm flipH="1">
            <a:off x="6419128" y="2125663"/>
            <a:ext cx="0" cy="401803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 userDrawn="1"/>
        </p:nvCxnSpPr>
        <p:spPr>
          <a:xfrm>
            <a:off x="2208952" y="3459243"/>
            <a:ext cx="0" cy="27650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 userDrawn="1"/>
        </p:nvCxnSpPr>
        <p:spPr>
          <a:xfrm>
            <a:off x="5138833" y="3459243"/>
            <a:ext cx="0" cy="27650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 userDrawn="1"/>
        </p:nvCxnSpPr>
        <p:spPr>
          <a:xfrm>
            <a:off x="7698066" y="3459243"/>
            <a:ext cx="0" cy="27650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 userDrawn="1"/>
        </p:nvCxnSpPr>
        <p:spPr>
          <a:xfrm>
            <a:off x="1458152" y="4667531"/>
            <a:ext cx="0" cy="27794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 userDrawn="1"/>
        </p:nvCxnSpPr>
        <p:spPr>
          <a:xfrm>
            <a:off x="2961109" y="4667531"/>
            <a:ext cx="0" cy="27794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 userDrawn="1"/>
        </p:nvCxnSpPr>
        <p:spPr>
          <a:xfrm>
            <a:off x="5145621" y="4666090"/>
            <a:ext cx="0" cy="27650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 userDrawn="1"/>
        </p:nvCxnSpPr>
        <p:spPr>
          <a:xfrm>
            <a:off x="7698066" y="4666090"/>
            <a:ext cx="0" cy="27650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Текст 18"/>
          <p:cNvSpPr>
            <a:spLocks noGrp="1"/>
          </p:cNvSpPr>
          <p:nvPr>
            <p:ph type="body" sz="quarter" idx="27"/>
          </p:nvPr>
        </p:nvSpPr>
        <p:spPr>
          <a:xfrm>
            <a:off x="762307" y="1586637"/>
            <a:ext cx="8121018" cy="53554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796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1" name="Текст 18"/>
          <p:cNvSpPr>
            <a:spLocks noGrp="1"/>
          </p:cNvSpPr>
          <p:nvPr>
            <p:ph type="body" sz="quarter" idx="24"/>
          </p:nvPr>
        </p:nvSpPr>
        <p:spPr>
          <a:xfrm>
            <a:off x="762307" y="2540661"/>
            <a:ext cx="2910106" cy="916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9" name="Текст 18"/>
          <p:cNvSpPr>
            <a:spLocks noGrp="1"/>
          </p:cNvSpPr>
          <p:nvPr>
            <p:ph type="body" sz="quarter" idx="22"/>
          </p:nvPr>
        </p:nvSpPr>
        <p:spPr>
          <a:xfrm>
            <a:off x="762309" y="4957528"/>
            <a:ext cx="1396764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5" name="Текст 18"/>
          <p:cNvSpPr>
            <a:spLocks noGrp="1"/>
          </p:cNvSpPr>
          <p:nvPr>
            <p:ph type="body" sz="quarter" idx="18"/>
          </p:nvPr>
        </p:nvSpPr>
        <p:spPr>
          <a:xfrm>
            <a:off x="3952631" y="3743104"/>
            <a:ext cx="2371578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85774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4" name="Текст 18"/>
          <p:cNvSpPr>
            <a:spLocks noGrp="1"/>
          </p:cNvSpPr>
          <p:nvPr>
            <p:ph type="body" sz="quarter" idx="17"/>
          </p:nvPr>
        </p:nvSpPr>
        <p:spPr>
          <a:xfrm>
            <a:off x="753515" y="3743104"/>
            <a:ext cx="2910106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Текст 18"/>
          <p:cNvSpPr>
            <a:spLocks noGrp="1"/>
          </p:cNvSpPr>
          <p:nvPr>
            <p:ph type="body" sz="quarter" idx="19"/>
          </p:nvPr>
        </p:nvSpPr>
        <p:spPr>
          <a:xfrm>
            <a:off x="6511745" y="3743104"/>
            <a:ext cx="2371578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7" name="Текст 18"/>
          <p:cNvSpPr>
            <a:spLocks noGrp="1"/>
          </p:cNvSpPr>
          <p:nvPr>
            <p:ph type="body" sz="quarter" idx="20"/>
          </p:nvPr>
        </p:nvSpPr>
        <p:spPr>
          <a:xfrm>
            <a:off x="3952634" y="4939811"/>
            <a:ext cx="2371578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Текст 18"/>
          <p:cNvSpPr>
            <a:spLocks noGrp="1"/>
          </p:cNvSpPr>
          <p:nvPr>
            <p:ph type="body" sz="quarter" idx="21"/>
          </p:nvPr>
        </p:nvSpPr>
        <p:spPr>
          <a:xfrm>
            <a:off x="6511747" y="4939811"/>
            <a:ext cx="2371578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0" name="Текст 18"/>
          <p:cNvSpPr>
            <a:spLocks noGrp="1"/>
          </p:cNvSpPr>
          <p:nvPr>
            <p:ph type="body" sz="quarter" idx="23"/>
          </p:nvPr>
        </p:nvSpPr>
        <p:spPr>
          <a:xfrm>
            <a:off x="2266857" y="4957528"/>
            <a:ext cx="1396764" cy="91636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2" name="Текст 18"/>
          <p:cNvSpPr>
            <a:spLocks noGrp="1"/>
          </p:cNvSpPr>
          <p:nvPr>
            <p:ph type="body" sz="quarter" idx="25"/>
          </p:nvPr>
        </p:nvSpPr>
        <p:spPr>
          <a:xfrm>
            <a:off x="3952630" y="2542626"/>
            <a:ext cx="4930694" cy="916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6235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в 2 строки, граф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B5C1E94-C02C-49B5-9F35-EDDDB5CC962F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7304117-03C1-49FD-B393-1FFCC8453ED7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7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 стрелкой 17"/>
          <p:cNvCxnSpPr>
            <a:stCxn id="9" idx="3"/>
          </p:cNvCxnSpPr>
          <p:nvPr userDrawn="1"/>
        </p:nvCxnSpPr>
        <p:spPr>
          <a:xfrm>
            <a:off x="4066263" y="2281199"/>
            <a:ext cx="916436" cy="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 userDrawn="1"/>
        </p:nvSpPr>
        <p:spPr>
          <a:xfrm>
            <a:off x="757587" y="1867877"/>
            <a:ext cx="3308676" cy="826647"/>
          </a:xfrm>
          <a:prstGeom prst="rect">
            <a:avLst/>
          </a:prstGeom>
          <a:noFill/>
          <a:ln w="158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39" dirty="0"/>
              <a:t> </a:t>
            </a:r>
          </a:p>
        </p:txBody>
      </p:sp>
      <p:cxnSp>
        <p:nvCxnSpPr>
          <p:cNvPr id="20" name="Прямая со стрелкой 19"/>
          <p:cNvCxnSpPr>
            <a:stCxn id="29" idx="3"/>
          </p:cNvCxnSpPr>
          <p:nvPr userDrawn="1"/>
        </p:nvCxnSpPr>
        <p:spPr>
          <a:xfrm>
            <a:off x="4063548" y="3212978"/>
            <a:ext cx="916436" cy="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 userDrawn="1"/>
        </p:nvSpPr>
        <p:spPr>
          <a:xfrm>
            <a:off x="753515" y="2799654"/>
            <a:ext cx="3310033" cy="826647"/>
          </a:xfrm>
          <a:prstGeom prst="rect">
            <a:avLst/>
          </a:prstGeom>
          <a:noFill/>
          <a:ln w="158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39" dirty="0"/>
              <a:t> </a:t>
            </a:r>
          </a:p>
        </p:txBody>
      </p:sp>
      <p:cxnSp>
        <p:nvCxnSpPr>
          <p:cNvPr id="23" name="Прямая со стрелкой 22"/>
          <p:cNvCxnSpPr>
            <a:stCxn id="34" idx="3"/>
          </p:cNvCxnSpPr>
          <p:nvPr userDrawn="1"/>
        </p:nvCxnSpPr>
        <p:spPr>
          <a:xfrm>
            <a:off x="4063548" y="4150516"/>
            <a:ext cx="916436" cy="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 userDrawn="1"/>
        </p:nvSpPr>
        <p:spPr>
          <a:xfrm>
            <a:off x="753515" y="3737193"/>
            <a:ext cx="3310033" cy="826647"/>
          </a:xfrm>
          <a:prstGeom prst="rect">
            <a:avLst/>
          </a:prstGeom>
          <a:noFill/>
          <a:ln w="158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39" dirty="0"/>
              <a:t> </a:t>
            </a:r>
          </a:p>
        </p:txBody>
      </p:sp>
      <p:cxnSp>
        <p:nvCxnSpPr>
          <p:cNvPr id="25" name="Прямая со стрелкой 24"/>
          <p:cNvCxnSpPr>
            <a:stCxn id="39" idx="3"/>
          </p:cNvCxnSpPr>
          <p:nvPr userDrawn="1"/>
        </p:nvCxnSpPr>
        <p:spPr>
          <a:xfrm>
            <a:off x="4063548" y="5077973"/>
            <a:ext cx="916436" cy="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 userDrawn="1"/>
        </p:nvSpPr>
        <p:spPr>
          <a:xfrm>
            <a:off x="753515" y="4664651"/>
            <a:ext cx="3310033" cy="826647"/>
          </a:xfrm>
          <a:prstGeom prst="rect">
            <a:avLst/>
          </a:prstGeom>
          <a:noFill/>
          <a:ln w="158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39" dirty="0"/>
              <a:t> </a:t>
            </a: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Текст 18"/>
          <p:cNvSpPr>
            <a:spLocks noGrp="1"/>
          </p:cNvSpPr>
          <p:nvPr>
            <p:ph type="body" sz="quarter" idx="21"/>
          </p:nvPr>
        </p:nvSpPr>
        <p:spPr>
          <a:xfrm>
            <a:off x="4979746" y="3729438"/>
            <a:ext cx="2371578" cy="826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4" name="Текст 18"/>
          <p:cNvSpPr>
            <a:spLocks noGrp="1"/>
          </p:cNvSpPr>
          <p:nvPr>
            <p:ph type="body" sz="quarter" idx="20"/>
          </p:nvPr>
        </p:nvSpPr>
        <p:spPr>
          <a:xfrm>
            <a:off x="4979746" y="2792354"/>
            <a:ext cx="2371578" cy="82666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3" name="Текст 18"/>
          <p:cNvSpPr>
            <a:spLocks noGrp="1"/>
          </p:cNvSpPr>
          <p:nvPr>
            <p:ph type="body" sz="quarter" idx="19"/>
          </p:nvPr>
        </p:nvSpPr>
        <p:spPr>
          <a:xfrm>
            <a:off x="4979746" y="1862815"/>
            <a:ext cx="2371578" cy="82666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85774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2" name="Текст 18"/>
          <p:cNvSpPr>
            <a:spLocks noGrp="1"/>
          </p:cNvSpPr>
          <p:nvPr>
            <p:ph type="body" sz="quarter" idx="15"/>
          </p:nvPr>
        </p:nvSpPr>
        <p:spPr>
          <a:xfrm>
            <a:off x="1503504" y="2029289"/>
            <a:ext cx="2447115" cy="4961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3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Текст 18"/>
          <p:cNvSpPr>
            <a:spLocks noGrp="1"/>
          </p:cNvSpPr>
          <p:nvPr>
            <p:ph type="body" sz="quarter" idx="16"/>
          </p:nvPr>
        </p:nvSpPr>
        <p:spPr>
          <a:xfrm>
            <a:off x="1499917" y="2960634"/>
            <a:ext cx="2447115" cy="4961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39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Текст 18"/>
          <p:cNvSpPr>
            <a:spLocks noGrp="1"/>
          </p:cNvSpPr>
          <p:nvPr>
            <p:ph type="body" sz="quarter" idx="17"/>
          </p:nvPr>
        </p:nvSpPr>
        <p:spPr>
          <a:xfrm>
            <a:off x="1499917" y="3897719"/>
            <a:ext cx="2447115" cy="4961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Текст 18"/>
          <p:cNvSpPr>
            <a:spLocks noGrp="1"/>
          </p:cNvSpPr>
          <p:nvPr>
            <p:ph type="body" sz="quarter" idx="18"/>
          </p:nvPr>
        </p:nvSpPr>
        <p:spPr>
          <a:xfrm>
            <a:off x="1499917" y="4824832"/>
            <a:ext cx="2447115" cy="4961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Текст 18"/>
          <p:cNvSpPr>
            <a:spLocks noGrp="1"/>
          </p:cNvSpPr>
          <p:nvPr>
            <p:ph type="body" sz="quarter" idx="22"/>
          </p:nvPr>
        </p:nvSpPr>
        <p:spPr>
          <a:xfrm>
            <a:off x="4979746" y="4658977"/>
            <a:ext cx="2371578" cy="826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" name="Текст 18"/>
          <p:cNvSpPr>
            <a:spLocks noGrp="1"/>
          </p:cNvSpPr>
          <p:nvPr>
            <p:ph type="body" sz="quarter" idx="23"/>
          </p:nvPr>
        </p:nvSpPr>
        <p:spPr>
          <a:xfrm>
            <a:off x="902801" y="2028928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Текст 18"/>
          <p:cNvSpPr>
            <a:spLocks noGrp="1"/>
          </p:cNvSpPr>
          <p:nvPr>
            <p:ph type="body" sz="quarter" idx="24"/>
          </p:nvPr>
        </p:nvSpPr>
        <p:spPr>
          <a:xfrm>
            <a:off x="902801" y="2960634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" name="Текст 18"/>
          <p:cNvSpPr>
            <a:spLocks noGrp="1"/>
          </p:cNvSpPr>
          <p:nvPr>
            <p:ph type="body" sz="quarter" idx="25"/>
          </p:nvPr>
        </p:nvSpPr>
        <p:spPr>
          <a:xfrm>
            <a:off x="902801" y="3897359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18"/>
          <p:cNvSpPr>
            <a:spLocks noGrp="1"/>
          </p:cNvSpPr>
          <p:nvPr>
            <p:ph type="body" sz="quarter" idx="26"/>
          </p:nvPr>
        </p:nvSpPr>
        <p:spPr>
          <a:xfrm>
            <a:off x="902801" y="4841145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77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56074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в 2 строки,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B01789A-FCAC-4225-84EC-97C2A503F997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17863C9-12BD-452A-B873-48AC851EAC55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85774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2" y="4074688"/>
            <a:ext cx="8208113" cy="2036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" name="Текст 18"/>
          <p:cNvSpPr>
            <a:spLocks noGrp="1"/>
          </p:cNvSpPr>
          <p:nvPr>
            <p:ph type="body" sz="quarter" idx="17"/>
          </p:nvPr>
        </p:nvSpPr>
        <p:spPr>
          <a:xfrm>
            <a:off x="762112" y="1567804"/>
            <a:ext cx="8121215" cy="227821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82448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в 2 строки,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CFE5ECF-A10E-49B3-ADC6-5FC83793E56B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A91B5F3-0C3E-4BBD-9E1E-A5751618E9B3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10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85774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1" y="1566885"/>
            <a:ext cx="4000984" cy="212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Текст 29"/>
          <p:cNvSpPr>
            <a:spLocks noGrp="1"/>
          </p:cNvSpPr>
          <p:nvPr>
            <p:ph type="body" sz="quarter" idx="14"/>
          </p:nvPr>
        </p:nvSpPr>
        <p:spPr>
          <a:xfrm>
            <a:off x="4882341" y="1566885"/>
            <a:ext cx="4000984" cy="2122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" name="Текст 18"/>
          <p:cNvSpPr>
            <a:spLocks noGrp="1"/>
          </p:cNvSpPr>
          <p:nvPr>
            <p:ph type="body" sz="quarter" idx="17"/>
          </p:nvPr>
        </p:nvSpPr>
        <p:spPr>
          <a:xfrm>
            <a:off x="762112" y="3870169"/>
            <a:ext cx="8121215" cy="227821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12600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в 2 строки, изображени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467FE8F-E6B5-4C92-9CC0-11BB1B65FA5A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0565DCE-3ADC-4348-8304-CBBB216D3E31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85774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Текст 29"/>
          <p:cNvSpPr>
            <a:spLocks noGrp="1"/>
          </p:cNvSpPr>
          <p:nvPr>
            <p:ph type="body" sz="quarter" idx="13"/>
          </p:nvPr>
        </p:nvSpPr>
        <p:spPr>
          <a:xfrm>
            <a:off x="675211" y="1566893"/>
            <a:ext cx="4711191" cy="4485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Текст 18"/>
          <p:cNvSpPr>
            <a:spLocks noGrp="1"/>
          </p:cNvSpPr>
          <p:nvPr>
            <p:ph type="body" sz="quarter" idx="17"/>
          </p:nvPr>
        </p:nvSpPr>
        <p:spPr>
          <a:xfrm>
            <a:off x="5665698" y="1575278"/>
            <a:ext cx="3217627" cy="447688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96708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в 2 строки, изображение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05BC4CC-264E-4EAD-A625-28D2CFF95B32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F15C713-8F72-4BAF-9FEE-F9F1DD89C5F8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85774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Текст 29"/>
          <p:cNvSpPr>
            <a:spLocks noGrp="1"/>
          </p:cNvSpPr>
          <p:nvPr>
            <p:ph type="body" sz="quarter" idx="13"/>
          </p:nvPr>
        </p:nvSpPr>
        <p:spPr>
          <a:xfrm>
            <a:off x="4172137" y="1566885"/>
            <a:ext cx="4711191" cy="4485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39" dirty="0" smtClean="0">
                <a:solidFill>
                  <a:schemeClr val="accent2"/>
                </a:solidFill>
              </a:defRPr>
            </a:lvl1pPr>
            <a:lvl2pPr marL="430622" indent="0">
              <a:buNone/>
              <a:defRPr sz="1368">
                <a:solidFill>
                  <a:schemeClr val="accent2"/>
                </a:solidFill>
                <a:latin typeface="+mn-lt"/>
              </a:defRPr>
            </a:lvl2pPr>
            <a:lvl3pPr marL="861247" indent="0">
              <a:buNone/>
              <a:defRPr sz="1368">
                <a:solidFill>
                  <a:schemeClr val="accent2"/>
                </a:solidFill>
                <a:latin typeface="+mn-lt"/>
              </a:defRPr>
            </a:lvl3pPr>
            <a:lvl4pPr marL="1291869" indent="0">
              <a:buNone/>
              <a:defRPr sz="1368">
                <a:solidFill>
                  <a:schemeClr val="accent2"/>
                </a:solidFill>
                <a:latin typeface="+mn-lt"/>
              </a:defRPr>
            </a:lvl4pPr>
            <a:lvl5pPr marL="1722493" indent="0">
              <a:buNone/>
              <a:defRPr sz="1368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Текст 18"/>
          <p:cNvSpPr>
            <a:spLocks noGrp="1"/>
          </p:cNvSpPr>
          <p:nvPr>
            <p:ph type="body" sz="quarter" idx="17"/>
          </p:nvPr>
        </p:nvSpPr>
        <p:spPr>
          <a:xfrm>
            <a:off x="762110" y="1575278"/>
            <a:ext cx="3217627" cy="447688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539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004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в 1 строку,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0CAA26-FE48-4878-82C6-6BA001FA9754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7B7EA4-E2D5-4CA6-B574-560FD8B3C0CC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53515" y="2189030"/>
          <a:ext cx="8129810" cy="29149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7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2981"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Заголовок</a:t>
                      </a:r>
                      <a:r>
                        <a:rPr lang="ru-RU" sz="1600" b="0" baseline="0" dirty="0" smtClean="0"/>
                        <a:t> таблицы</a:t>
                      </a:r>
                      <a:endParaRPr lang="ru-RU" sz="1600" b="0" dirty="0"/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Заголовок</a:t>
                      </a:r>
                      <a:r>
                        <a:rPr lang="ru-RU" sz="1600" b="0" baseline="0" dirty="0" smtClean="0"/>
                        <a:t> таблицы</a:t>
                      </a:r>
                      <a:endParaRPr lang="ru-RU" sz="1600" b="0" dirty="0"/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Заголовок</a:t>
                      </a:r>
                      <a:r>
                        <a:rPr lang="ru-RU" sz="1600" b="0" baseline="0" dirty="0" smtClean="0"/>
                        <a:t> таблицы</a:t>
                      </a:r>
                      <a:endParaRPr lang="ru-RU" sz="1600" b="0" dirty="0" smtClean="0"/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8203" marR="78203" marT="41476" marB="41476" anchor="b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9209169" y="76329"/>
            <a:ext cx="1523321" cy="1552442"/>
          </a:xfrm>
          <a:prstGeom prst="rect">
            <a:avLst/>
          </a:prstGeom>
          <a:noFill/>
        </p:spPr>
        <p:txBody>
          <a:bodyPr lIns="78134" tIns="39067" rIns="78134" bIns="39067">
            <a:spAutoFit/>
          </a:bodyPr>
          <a:lstStyle/>
          <a:p>
            <a:pPr defTabSz="8909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68" dirty="0">
                <a:solidFill>
                  <a:schemeClr val="accent1"/>
                </a:solidFill>
                <a:latin typeface="+mn-lt"/>
                <a:cs typeface="+mn-cs"/>
              </a:rPr>
              <a:t>Для того, чтобы использовать редактируемую таблицу вырежьте </a:t>
            </a:r>
            <a:r>
              <a:rPr lang="ru-RU" sz="1368" dirty="0" err="1">
                <a:solidFill>
                  <a:schemeClr val="accent1"/>
                </a:solidFill>
                <a:latin typeface="+mn-lt"/>
                <a:cs typeface="+mn-cs"/>
              </a:rPr>
              <a:t>ёё</a:t>
            </a:r>
            <a:r>
              <a:rPr lang="ru-RU" sz="1368" dirty="0">
                <a:solidFill>
                  <a:schemeClr val="accent1"/>
                </a:solidFill>
                <a:latin typeface="+mn-lt"/>
                <a:cs typeface="+mn-cs"/>
              </a:rPr>
              <a:t> из мастер-шаблона на нужный слайд.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77309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6"/>
          </p:nvPr>
        </p:nvSpPr>
        <p:spPr>
          <a:xfrm>
            <a:off x="654851" y="1575357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3328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в 2 строки, табли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236780E-C82E-40DE-B8D1-54EA92EE218A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3276" y="6485001"/>
            <a:ext cx="414094" cy="246265"/>
          </a:xfrm>
          <a:prstGeom prst="rect">
            <a:avLst/>
          </a:prstGeom>
        </p:spPr>
        <p:txBody>
          <a:bodyPr lIns="78134" tIns="39067" rIns="78134" bIns="3906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BC56D66-9A64-488F-97E2-9E77B052E7FF}" type="slidenum">
              <a:rPr lang="ru-RU" sz="1539" smtClean="0">
                <a:solidFill>
                  <a:schemeClr val="accent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539" dirty="0">
              <a:solidFill>
                <a:schemeClr val="accent2"/>
              </a:solidFill>
            </a:endParaRPr>
          </a:p>
        </p:txBody>
      </p:sp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15" y="6532526"/>
            <a:ext cx="1707966" cy="1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3515" y="2193351"/>
          <a:ext cx="8129808" cy="2870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7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643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Заголовок</a:t>
                      </a:r>
                      <a:r>
                        <a:rPr lang="ru-RU" sz="1600" b="0" baseline="0" dirty="0" smtClean="0"/>
                        <a:t> таблицы</a:t>
                      </a:r>
                      <a:endParaRPr lang="ru-RU" sz="1600" b="0" dirty="0" smtClean="0"/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643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Заголовок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таблицы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643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Заголовок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таблицы</a:t>
                      </a:r>
                      <a:endParaRPr lang="ru-RU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643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Заголовок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таблицы</a:t>
                      </a:r>
                      <a:endParaRPr lang="ru-RU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accent2"/>
                          </a:solidFill>
                        </a:rPr>
                        <a:t>Текст таблицы</a:t>
                      </a:r>
                    </a:p>
                  </a:txBody>
                  <a:tcPr marL="78203" marR="78203" marT="41476" marB="4147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1084789" y="6713985"/>
            <a:ext cx="7498487" cy="15842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9209169" y="76329"/>
            <a:ext cx="1523321" cy="1552442"/>
          </a:xfrm>
          <a:prstGeom prst="rect">
            <a:avLst/>
          </a:prstGeom>
          <a:noFill/>
        </p:spPr>
        <p:txBody>
          <a:bodyPr lIns="78134" tIns="39067" rIns="78134" bIns="39067">
            <a:spAutoFit/>
          </a:bodyPr>
          <a:lstStyle/>
          <a:p>
            <a:pPr defTabSz="8909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68" dirty="0">
                <a:solidFill>
                  <a:schemeClr val="accent1"/>
                </a:solidFill>
                <a:latin typeface="+mn-lt"/>
                <a:cs typeface="+mn-cs"/>
              </a:rPr>
              <a:t>Для того, чтобы использовать редактируемую таблицу вырежьте </a:t>
            </a:r>
            <a:r>
              <a:rPr lang="ru-RU" sz="1368" dirty="0" err="1">
                <a:solidFill>
                  <a:schemeClr val="accent1"/>
                </a:solidFill>
                <a:latin typeface="+mn-lt"/>
                <a:cs typeface="+mn-cs"/>
              </a:rPr>
              <a:t>ёё</a:t>
            </a:r>
            <a:r>
              <a:rPr lang="ru-RU" sz="1368" dirty="0">
                <a:solidFill>
                  <a:schemeClr val="accent1"/>
                </a:solidFill>
                <a:latin typeface="+mn-lt"/>
                <a:cs typeface="+mn-cs"/>
              </a:rPr>
              <a:t> из мастер-шаблона на нужный слайд.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16" y="285774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8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6"/>
          </p:nvPr>
        </p:nvSpPr>
        <p:spPr>
          <a:xfrm>
            <a:off x="654851" y="1575357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861247" rtl="0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39" b="1" baseline="0">
                <a:solidFill>
                  <a:schemeClr val="accent2"/>
                </a:solidFill>
              </a:defRPr>
            </a:lvl1pPr>
            <a:lvl2pPr marL="430622" indent="0">
              <a:buNone/>
              <a:defRPr sz="1368" b="1">
                <a:solidFill>
                  <a:schemeClr val="accent2"/>
                </a:solidFill>
              </a:defRPr>
            </a:lvl2pPr>
            <a:lvl3pPr marL="861247" indent="0">
              <a:buNone/>
              <a:defRPr sz="1368" b="1">
                <a:solidFill>
                  <a:schemeClr val="accent2"/>
                </a:solidFill>
              </a:defRPr>
            </a:lvl3pPr>
            <a:lvl4pPr marL="1291869" indent="0">
              <a:buNone/>
              <a:defRPr sz="1368" b="1">
                <a:solidFill>
                  <a:schemeClr val="accent2"/>
                </a:solidFill>
              </a:defRPr>
            </a:lvl4pPr>
            <a:lvl5pPr marL="1722493" indent="0">
              <a:buNone/>
              <a:defRPr sz="1368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93138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Разбивочный слайд 1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568870" y="3732872"/>
            <a:ext cx="8575130" cy="0"/>
          </a:xfrm>
          <a:prstGeom prst="line">
            <a:avLst/>
          </a:prstGeom>
          <a:ln w="25400" cap="rnd" cmpd="sng">
            <a:solidFill>
              <a:schemeClr val="tx1"/>
            </a:solidFill>
            <a:prstDash val="solid"/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16" y="923138"/>
            <a:ext cx="1982218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05214" y="4083706"/>
            <a:ext cx="8346886" cy="1894299"/>
          </a:xfrm>
          <a:prstGeom prst="rect">
            <a:avLst/>
          </a:prstGeom>
        </p:spPr>
        <p:txBody>
          <a:bodyPr/>
          <a:lstStyle>
            <a:lvl1pPr marL="292995" indent="-292995">
              <a:buFont typeface="Arial" panose="020B0604020202020204" pitchFamily="34" charset="0"/>
              <a:buChar char="•"/>
              <a:defRPr sz="2052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214" y="2232517"/>
            <a:ext cx="8346886" cy="1324939"/>
          </a:xfrm>
          <a:prstGeom prst="rect">
            <a:avLst/>
          </a:prstGeom>
        </p:spPr>
        <p:txBody>
          <a:bodyPr/>
          <a:lstStyle>
            <a:lvl1pPr>
              <a:defRPr sz="3421"/>
            </a:lvl1pPr>
          </a:lstStyle>
          <a:p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660979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Разбивочный слайд 2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 flipV="1">
            <a:off x="875706" y="0"/>
            <a:ext cx="0" cy="685800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 userDrawn="1"/>
        </p:nvSpPr>
        <p:spPr>
          <a:xfrm>
            <a:off x="332633" y="2852940"/>
            <a:ext cx="1086147" cy="11521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419" y="3046403"/>
            <a:ext cx="692739" cy="714406"/>
          </a:xfrm>
          <a:prstGeom prst="rect">
            <a:avLst/>
          </a:prstGeom>
        </p:spPr>
      </p:pic>
      <p:pic>
        <p:nvPicPr>
          <p:cNvPr id="7" name="Рисунок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5795" y="1666256"/>
            <a:ext cx="1982218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891411" y="4315624"/>
            <a:ext cx="6960686" cy="1662384"/>
          </a:xfrm>
          <a:prstGeom prst="rect">
            <a:avLst/>
          </a:prstGeom>
        </p:spPr>
        <p:txBody>
          <a:bodyPr/>
          <a:lstStyle>
            <a:lvl1pPr marL="292995" indent="-292995">
              <a:buFont typeface="Arial" panose="020B0604020202020204" pitchFamily="34" charset="0"/>
              <a:buChar char="•"/>
              <a:defRPr sz="2052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891411" y="2716997"/>
            <a:ext cx="6960686" cy="1459626"/>
          </a:xfrm>
          <a:prstGeom prst="rect">
            <a:avLst/>
          </a:prstGeom>
        </p:spPr>
        <p:txBody>
          <a:bodyPr/>
          <a:lstStyle>
            <a:lvl1pPr>
              <a:defRPr sz="3421"/>
            </a:lvl1pPr>
          </a:lstStyle>
          <a:p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11989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Разбивочный слайд 1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568870" y="3732872"/>
            <a:ext cx="8575130" cy="0"/>
          </a:xfrm>
          <a:prstGeom prst="line">
            <a:avLst/>
          </a:prstGeom>
          <a:ln w="25400" cap="rnd" cmpd="sng">
            <a:solidFill>
              <a:schemeClr val="tx1"/>
            </a:solidFill>
            <a:prstDash val="solid"/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139" y="1048430"/>
            <a:ext cx="1982218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16" y="923137"/>
            <a:ext cx="2029737" cy="55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05214" y="4083706"/>
            <a:ext cx="8346886" cy="1894299"/>
          </a:xfrm>
          <a:prstGeom prst="rect">
            <a:avLst/>
          </a:prstGeom>
        </p:spPr>
        <p:txBody>
          <a:bodyPr/>
          <a:lstStyle>
            <a:lvl1pPr marL="292995" indent="-292995">
              <a:buFont typeface="Arial" panose="020B0604020202020204" pitchFamily="34" charset="0"/>
              <a:buChar char="•"/>
              <a:defRPr sz="2052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05214" y="2232517"/>
            <a:ext cx="8346886" cy="1324939"/>
          </a:xfrm>
          <a:prstGeom prst="rect">
            <a:avLst/>
          </a:prstGeom>
        </p:spPr>
        <p:txBody>
          <a:bodyPr/>
          <a:lstStyle>
            <a:lvl1pPr>
              <a:defRPr sz="3421"/>
            </a:lvl1pPr>
          </a:lstStyle>
          <a:p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873022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Разбивочный слайд 2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 flipV="1">
            <a:off x="875706" y="0"/>
            <a:ext cx="0" cy="685800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 userDrawn="1"/>
        </p:nvSpPr>
        <p:spPr>
          <a:xfrm>
            <a:off x="332633" y="2852940"/>
            <a:ext cx="1086147" cy="11521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34" tIns="39067" rIns="78134" bIns="39067" anchor="ctr"/>
          <a:lstStyle/>
          <a:p>
            <a:pPr algn="ctr" defTabSz="3906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39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419" y="3046403"/>
            <a:ext cx="692739" cy="714406"/>
          </a:xfrm>
          <a:prstGeom prst="rect">
            <a:avLst/>
          </a:prstGeom>
        </p:spPr>
      </p:pic>
      <p:pic>
        <p:nvPicPr>
          <p:cNvPr id="7" name="Рисунок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56" y="1666256"/>
            <a:ext cx="1982218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934" y="1565445"/>
            <a:ext cx="2029738" cy="55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891411" y="4315624"/>
            <a:ext cx="6960686" cy="1662384"/>
          </a:xfrm>
          <a:prstGeom prst="rect">
            <a:avLst/>
          </a:prstGeom>
        </p:spPr>
        <p:txBody>
          <a:bodyPr/>
          <a:lstStyle>
            <a:lvl1pPr marL="292995" indent="-292995">
              <a:buFont typeface="Arial" panose="020B0604020202020204" pitchFamily="34" charset="0"/>
              <a:buChar char="•"/>
              <a:defRPr sz="2052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891411" y="2716997"/>
            <a:ext cx="6960686" cy="1459626"/>
          </a:xfrm>
          <a:prstGeom prst="rect">
            <a:avLst/>
          </a:prstGeom>
        </p:spPr>
        <p:txBody>
          <a:bodyPr/>
          <a:lstStyle>
            <a:lvl1pPr>
              <a:defRPr sz="3421"/>
            </a:lvl1pPr>
          </a:lstStyle>
          <a:p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36717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Обращение, контакты_ЦП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 userDrawn="1"/>
        </p:nvCxnSpPr>
        <p:spPr>
          <a:xfrm>
            <a:off x="568870" y="3809200"/>
            <a:ext cx="8575130" cy="0"/>
          </a:xfrm>
          <a:prstGeom prst="line">
            <a:avLst/>
          </a:prstGeom>
          <a:ln w="25400" cap="rnd" cmpd="sng">
            <a:solidFill>
              <a:schemeClr val="tx1"/>
            </a:solidFill>
            <a:prstDash val="solid"/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16" y="923138"/>
            <a:ext cx="1982218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05214" y="2624273"/>
            <a:ext cx="8346884" cy="1006089"/>
          </a:xfrm>
          <a:prstGeom prst="rect">
            <a:avLst/>
          </a:prstGeom>
        </p:spPr>
        <p:txBody>
          <a:bodyPr/>
          <a:lstStyle>
            <a:lvl1pPr>
              <a:defRPr sz="3421" i="1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05214" y="5128676"/>
            <a:ext cx="8346884" cy="26936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796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505213" y="5588361"/>
            <a:ext cx="8346884" cy="317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796" b="0" i="0">
                <a:solidFill>
                  <a:schemeClr val="accent2"/>
                </a:solidFill>
                <a:latin typeface="+mj-lt"/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42216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Обращение, контакты_ЦПМ&amp;ФП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139" y="1048430"/>
            <a:ext cx="1982218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568870" y="3809200"/>
            <a:ext cx="8575130" cy="0"/>
          </a:xfrm>
          <a:prstGeom prst="line">
            <a:avLst/>
          </a:prstGeom>
          <a:ln w="25400" cap="rnd" cmpd="sng">
            <a:solidFill>
              <a:schemeClr val="tx1"/>
            </a:solidFill>
            <a:prstDash val="solid"/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16" y="923137"/>
            <a:ext cx="2029737" cy="55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05214" y="5128676"/>
            <a:ext cx="8346884" cy="26936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796">
                <a:solidFill>
                  <a:schemeClr val="accent2"/>
                </a:solidFill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505213" y="5588361"/>
            <a:ext cx="8346884" cy="317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796" b="0" i="0">
                <a:solidFill>
                  <a:schemeClr val="accent2"/>
                </a:solidFill>
                <a:latin typeface="+mj-lt"/>
              </a:defRPr>
            </a:lvl1pPr>
            <a:lvl2pPr marL="43062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861247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291870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4pPr>
            <a:lvl5pPr marL="1722493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5pPr>
            <a:lvl6pPr marL="2153119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6pPr>
            <a:lvl7pPr marL="2583741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7pPr>
            <a:lvl8pPr marL="3014364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8pPr>
            <a:lvl9pPr marL="3444988" indent="0">
              <a:buNone/>
              <a:defRPr sz="1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05214" y="2624273"/>
            <a:ext cx="8346884" cy="1006089"/>
          </a:xfrm>
          <a:prstGeom prst="rect">
            <a:avLst/>
          </a:prstGeom>
        </p:spPr>
        <p:txBody>
          <a:bodyPr/>
          <a:lstStyle>
            <a:lvl1pPr>
              <a:defRPr sz="3421" i="1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984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346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9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slideLayout" Target="../slideLayouts/slideLayout85.xml"/><Relationship Id="rId50" Type="http://schemas.openxmlformats.org/officeDocument/2006/relationships/slideLayout" Target="../slideLayouts/slideLayout88.xml"/><Relationship Id="rId55" Type="http://schemas.openxmlformats.org/officeDocument/2006/relationships/slideLayout" Target="../slideLayouts/slideLayout93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slideLayout" Target="../slideLayouts/slideLayout83.xml"/><Relationship Id="rId53" Type="http://schemas.openxmlformats.org/officeDocument/2006/relationships/slideLayout" Target="../slideLayouts/slideLayout91.xml"/><Relationship Id="rId58" Type="http://schemas.openxmlformats.org/officeDocument/2006/relationships/slideLayout" Target="../slideLayouts/slideLayout96.xml"/><Relationship Id="rId5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Relationship Id="rId48" Type="http://schemas.openxmlformats.org/officeDocument/2006/relationships/slideLayout" Target="../slideLayouts/slideLayout86.xml"/><Relationship Id="rId56" Type="http://schemas.openxmlformats.org/officeDocument/2006/relationships/slideLayout" Target="../slideLayouts/slideLayout94.xml"/><Relationship Id="rId8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89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slideLayout" Target="../slideLayouts/slideLayout84.xml"/><Relationship Id="rId59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9.xml"/><Relationship Id="rId54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49" Type="http://schemas.openxmlformats.org/officeDocument/2006/relationships/slideLayout" Target="../slideLayouts/slideLayout87.xml"/><Relationship Id="rId57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82.xml"/><Relationship Id="rId52" Type="http://schemas.openxmlformats.org/officeDocument/2006/relationships/slideLayout" Target="../slideLayouts/slideLayout90.xml"/><Relationship Id="rId6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73.jpe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BBBD3-0DED-42F9-A677-BE0DBFE5EF69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B2AE3-DC2C-4A1D-B211-5622E55EB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VIDEO_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VIDEO_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9038"/>
            <a:ext cx="91440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1863" y="6597650"/>
            <a:ext cx="28082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folHlink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Жунусова Д.Ж.    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5475" y="6624638"/>
            <a:ext cx="86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folHlink"/>
                </a:solidFill>
              </a:defRPr>
            </a:lvl1pPr>
          </a:lstStyle>
          <a:p>
            <a:pPr>
              <a:defRPr/>
            </a:pPr>
            <a:fld id="{22461567-06D0-4FEB-A0F6-7EA55662A5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3534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pic>
        <p:nvPicPr>
          <p:cNvPr id="1031" name="Picture 7" descr="лого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00013"/>
            <a:ext cx="1258888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0"/>
            <a:ext cx="532923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612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ctr" rtl="0" eaLnBrk="0" fontAlgn="base" hangingPunct="0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50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40000"/>
        </a:spcAft>
        <a:buBlip>
          <a:blip r:embed="rId18"/>
        </a:buBlip>
        <a:defRPr sz="24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40000"/>
        </a:spcAft>
        <a:buBlip>
          <a:blip r:embed="rId19"/>
        </a:buBlip>
        <a:defRPr sz="20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40000"/>
        </a:spcAft>
        <a:buBlip>
          <a:blip r:embed="rId19"/>
        </a:buBlip>
        <a:defRPr sz="2400"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40000"/>
        </a:spcAft>
        <a:buBlip>
          <a:blip r:embed="rId20"/>
        </a:buBlip>
        <a:defRPr sz="1600"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40000"/>
        </a:spcAft>
        <a:buChar char="•"/>
        <a:defRPr sz="1600">
          <a:solidFill>
            <a:srgbClr val="000099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40000"/>
        </a:spcAft>
        <a:buChar char="•"/>
        <a:defRPr sz="1600">
          <a:solidFill>
            <a:srgbClr val="000099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40000"/>
        </a:spcAft>
        <a:buChar char="•"/>
        <a:defRPr sz="1600">
          <a:solidFill>
            <a:srgbClr val="000099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40000"/>
        </a:spcAft>
        <a:buChar char="•"/>
        <a:defRPr sz="1600">
          <a:solidFill>
            <a:srgbClr val="000099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40000"/>
        </a:spcAft>
        <a:buChar char="•"/>
        <a:defRPr sz="1600">
          <a:solidFill>
            <a:srgbClr val="0000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6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6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591588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30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540" y="275070"/>
            <a:ext cx="8228920" cy="11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540" y="1600008"/>
            <a:ext cx="8228920" cy="45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540" y="6356827"/>
            <a:ext cx="2132921" cy="364359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 defTabSz="390656" fontAlgn="auto">
              <a:spcBef>
                <a:spcPts val="0"/>
              </a:spcBef>
              <a:spcAft>
                <a:spcPts val="0"/>
              </a:spcAft>
              <a:defRPr sz="119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99EACB-D865-462A-B2F2-D887BDAF7F4A}" type="datetime1">
              <a:rPr lang="en-US"/>
              <a:pPr>
                <a:defRPr/>
              </a:pPr>
              <a:t>6/25/2018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031" y="6356827"/>
            <a:ext cx="2895939" cy="364359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 defTabSz="390656" fontAlgn="auto">
              <a:spcBef>
                <a:spcPts val="0"/>
              </a:spcBef>
              <a:spcAft>
                <a:spcPts val="0"/>
              </a:spcAft>
              <a:defRPr sz="119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539" y="6356827"/>
            <a:ext cx="2132921" cy="364359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390656" fontAlgn="auto">
              <a:spcBef>
                <a:spcPts val="0"/>
              </a:spcBef>
              <a:spcAft>
                <a:spcPts val="0"/>
              </a:spcAft>
              <a:defRPr sz="119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F36FA1-014F-42F6-9C17-1093CAFA9A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0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4" r:id="rId35"/>
    <p:sldLayoutId id="2147483725" r:id="rId36"/>
    <p:sldLayoutId id="2147483726" r:id="rId37"/>
    <p:sldLayoutId id="2147483727" r:id="rId38"/>
    <p:sldLayoutId id="2147483728" r:id="rId39"/>
    <p:sldLayoutId id="2147483729" r:id="rId40"/>
    <p:sldLayoutId id="2147483730" r:id="rId41"/>
    <p:sldLayoutId id="2147483731" r:id="rId42"/>
    <p:sldLayoutId id="2147483732" r:id="rId43"/>
    <p:sldLayoutId id="2147483733" r:id="rId44"/>
    <p:sldLayoutId id="2147483734" r:id="rId45"/>
    <p:sldLayoutId id="2147483735" r:id="rId46"/>
    <p:sldLayoutId id="2147483736" r:id="rId47"/>
    <p:sldLayoutId id="2147483737" r:id="rId48"/>
    <p:sldLayoutId id="2147483738" r:id="rId49"/>
    <p:sldLayoutId id="2147483739" r:id="rId50"/>
    <p:sldLayoutId id="2147483740" r:id="rId51"/>
    <p:sldLayoutId id="2147483741" r:id="rId52"/>
    <p:sldLayoutId id="2147483742" r:id="rId53"/>
    <p:sldLayoutId id="2147483743" r:id="rId54"/>
    <p:sldLayoutId id="2147483744" r:id="rId55"/>
    <p:sldLayoutId id="2147483745" r:id="rId56"/>
    <p:sldLayoutId id="2147483746" r:id="rId57"/>
    <p:sldLayoutId id="2147483747" r:id="rId58"/>
    <p:sldLayoutId id="2147483748" r:id="rId59"/>
  </p:sldLayoutIdLst>
  <p:hf hdr="0" ftr="0" dt="0"/>
  <p:txStyles>
    <p:titleStyle>
      <a:lvl1pPr algn="ctr" defTabSz="890605" rtl="0" eaLnBrk="0" fontAlgn="base" hangingPunct="0">
        <a:spcBef>
          <a:spcPct val="0"/>
        </a:spcBef>
        <a:spcAft>
          <a:spcPct val="0"/>
        </a:spcAft>
        <a:defRPr sz="427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90605" rtl="0" eaLnBrk="0" fontAlgn="base" hangingPunct="0">
        <a:spcBef>
          <a:spcPct val="0"/>
        </a:spcBef>
        <a:spcAft>
          <a:spcPct val="0"/>
        </a:spcAft>
        <a:defRPr sz="4276">
          <a:solidFill>
            <a:schemeClr val="tx1"/>
          </a:solidFill>
          <a:latin typeface="Calibri" pitchFamily="34" charset="0"/>
        </a:defRPr>
      </a:lvl2pPr>
      <a:lvl3pPr algn="ctr" defTabSz="890605" rtl="0" eaLnBrk="0" fontAlgn="base" hangingPunct="0">
        <a:spcBef>
          <a:spcPct val="0"/>
        </a:spcBef>
        <a:spcAft>
          <a:spcPct val="0"/>
        </a:spcAft>
        <a:defRPr sz="4276">
          <a:solidFill>
            <a:schemeClr val="tx1"/>
          </a:solidFill>
          <a:latin typeface="Calibri" pitchFamily="34" charset="0"/>
        </a:defRPr>
      </a:lvl3pPr>
      <a:lvl4pPr algn="ctr" defTabSz="890605" rtl="0" eaLnBrk="0" fontAlgn="base" hangingPunct="0">
        <a:spcBef>
          <a:spcPct val="0"/>
        </a:spcBef>
        <a:spcAft>
          <a:spcPct val="0"/>
        </a:spcAft>
        <a:defRPr sz="4276">
          <a:solidFill>
            <a:schemeClr val="tx1"/>
          </a:solidFill>
          <a:latin typeface="Calibri" pitchFamily="34" charset="0"/>
        </a:defRPr>
      </a:lvl4pPr>
      <a:lvl5pPr algn="ctr" defTabSz="890605" rtl="0" eaLnBrk="0" fontAlgn="base" hangingPunct="0">
        <a:spcBef>
          <a:spcPct val="0"/>
        </a:spcBef>
        <a:spcAft>
          <a:spcPct val="0"/>
        </a:spcAft>
        <a:defRPr sz="4276">
          <a:solidFill>
            <a:schemeClr val="tx1"/>
          </a:solidFill>
          <a:latin typeface="Calibri" pitchFamily="34" charset="0"/>
        </a:defRPr>
      </a:lvl5pPr>
      <a:lvl6pPr marL="390997" algn="ctr" defTabSz="890605" rtl="0" fontAlgn="base">
        <a:spcBef>
          <a:spcPct val="0"/>
        </a:spcBef>
        <a:spcAft>
          <a:spcPct val="0"/>
        </a:spcAft>
        <a:defRPr sz="4276">
          <a:solidFill>
            <a:schemeClr val="tx1"/>
          </a:solidFill>
          <a:latin typeface="Calibri" pitchFamily="34" charset="0"/>
        </a:defRPr>
      </a:lvl6pPr>
      <a:lvl7pPr marL="781995" algn="ctr" defTabSz="890605" rtl="0" fontAlgn="base">
        <a:spcBef>
          <a:spcPct val="0"/>
        </a:spcBef>
        <a:spcAft>
          <a:spcPct val="0"/>
        </a:spcAft>
        <a:defRPr sz="4276">
          <a:solidFill>
            <a:schemeClr val="tx1"/>
          </a:solidFill>
          <a:latin typeface="Calibri" pitchFamily="34" charset="0"/>
        </a:defRPr>
      </a:lvl7pPr>
      <a:lvl8pPr marL="1172992" algn="ctr" defTabSz="890605" rtl="0" fontAlgn="base">
        <a:spcBef>
          <a:spcPct val="0"/>
        </a:spcBef>
        <a:spcAft>
          <a:spcPct val="0"/>
        </a:spcAft>
        <a:defRPr sz="4276">
          <a:solidFill>
            <a:schemeClr val="tx1"/>
          </a:solidFill>
          <a:latin typeface="Calibri" pitchFamily="34" charset="0"/>
        </a:defRPr>
      </a:lvl8pPr>
      <a:lvl9pPr marL="1563990" algn="ctr" defTabSz="890605" rtl="0" fontAlgn="base">
        <a:spcBef>
          <a:spcPct val="0"/>
        </a:spcBef>
        <a:spcAft>
          <a:spcPct val="0"/>
        </a:spcAft>
        <a:defRPr sz="4276">
          <a:solidFill>
            <a:schemeClr val="tx1"/>
          </a:solidFill>
          <a:latin typeface="Calibri" pitchFamily="34" charset="0"/>
        </a:defRPr>
      </a:lvl9pPr>
    </p:titleStyle>
    <p:bodyStyle>
      <a:lvl1pPr marL="333977" indent="-333977" algn="l" defTabSz="89060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79" kern="1200">
          <a:solidFill>
            <a:schemeClr val="tx1"/>
          </a:solidFill>
          <a:latin typeface="+mn-lt"/>
          <a:ea typeface="+mn-ea"/>
          <a:cs typeface="+mn-cs"/>
        </a:defRPr>
      </a:lvl1pPr>
      <a:lvl2pPr marL="723617" indent="-278315" algn="l" defTabSz="89060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114615" indent="-222651" algn="l" defTabSz="89060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3pPr>
      <a:lvl4pPr marL="1559917" indent="-222651" algn="l" defTabSz="89060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006577" indent="-222651" algn="l" defTabSz="89060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52629" indent="-222966" algn="l" defTabSz="891865" rtl="0" eaLnBrk="1" latinLnBrk="0" hangingPunct="1">
        <a:spcBef>
          <a:spcPct val="20000"/>
        </a:spcBef>
        <a:buFont typeface="Arial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898562" indent="-222966" algn="l" defTabSz="891865" rtl="0" eaLnBrk="1" latinLnBrk="0" hangingPunct="1">
        <a:spcBef>
          <a:spcPct val="20000"/>
        </a:spcBef>
        <a:buFont typeface="Arial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344495" indent="-222966" algn="l" defTabSz="891865" rtl="0" eaLnBrk="1" latinLnBrk="0" hangingPunct="1">
        <a:spcBef>
          <a:spcPct val="20000"/>
        </a:spcBef>
        <a:buFont typeface="Arial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790427" indent="-222966" algn="l" defTabSz="891865" rtl="0" eaLnBrk="1" latinLnBrk="0" hangingPunct="1">
        <a:spcBef>
          <a:spcPct val="20000"/>
        </a:spcBef>
        <a:buFont typeface="Arial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45933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891865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37798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783730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29663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675596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21528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567461" algn="l" defTabSz="891865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53A0-4DB4-4DDE-85D3-085771A3ECB4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DEE2D-CDBD-4476-BF43-1EAF0CB1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1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B69C661-6ACC-49E6-BAEB-3D8D7E5E350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3C2CBA1-B326-4742-893B-DBF914CDD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13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8.jpe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0.jpeg"/><Relationship Id="rId4" Type="http://schemas.openxmlformats.org/officeDocument/2006/relationships/image" Target="../media/image99.png"/><Relationship Id="rId9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hyperlink" Target="http://edu.kg-college.ru/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9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7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9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548680"/>
            <a:ext cx="5976664" cy="60324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Министерство образования и науки 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Департамент государственной политики в сфере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подготовки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рабочих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кадров и ДПО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Комитет образования и науки Курской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Областное бюджетное профессиональное 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«Курский государственный политехнический	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РЕГИОНАЛЬНЫЕ ПРАКТИКИ СОЗДАНИЯ СОВРЕМЕННОЙ ОБРАЗОВАТЕЛЬНОЙ СРЕДЫ ИНКЛЮЗИВНОГО ОБРАЗОВАНИЯ КУРСКОЙ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</a:rPr>
              <a:t>Лагутин И.Б., заместитель председателя комитета образования и науки Курской области, доктор юридических наук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black"/>
                </a:solidFill>
                <a:latin typeface="Lucida Sans Unicode"/>
              </a:rPr>
              <a:t>Морозова О.И., директор ОБПОУ «КГПК», кандидат социологических наук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 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25 июня 2018г.,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. Курск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1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с одним скругленным углом 35"/>
          <p:cNvSpPr/>
          <p:nvPr/>
        </p:nvSpPr>
        <p:spPr>
          <a:xfrm rot="16200000">
            <a:off x="4071934" y="2000240"/>
            <a:ext cx="1000132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rot="16200000">
            <a:off x="4214810" y="-3643362"/>
            <a:ext cx="714380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908922" y="489837"/>
            <a:ext cx="5449292" cy="22451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ЕСМ «Электронный Колледж»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53299"/>
            <a:ext cx="552109" cy="503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Блок-схема: альтернативный процесс 29"/>
          <p:cNvSpPr/>
          <p:nvPr/>
        </p:nvSpPr>
        <p:spPr>
          <a:xfrm>
            <a:off x="3643306" y="5786454"/>
            <a:ext cx="4929222" cy="85725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Официальный сайт колледжа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Picture 16" descr="http://www.kirov.festivalnauki.ru/sites/default/files/logo/logotip_variant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5827607"/>
            <a:ext cx="1844657" cy="816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9" name="Группа 38"/>
          <p:cNvGrpSpPr/>
          <p:nvPr/>
        </p:nvGrpSpPr>
        <p:grpSpPr>
          <a:xfrm>
            <a:off x="357158" y="1214422"/>
            <a:ext cx="8429684" cy="4143404"/>
            <a:chOff x="428596" y="1214422"/>
            <a:chExt cx="8429684" cy="41434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28596" y="1214422"/>
              <a:ext cx="8429684" cy="41434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Блок-схема: альтернативный процесс 15"/>
            <p:cNvSpPr/>
            <p:nvPr/>
          </p:nvSpPr>
          <p:spPr>
            <a:xfrm>
              <a:off x="1967540" y="3210877"/>
              <a:ext cx="2954385" cy="976319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Электронные образовательные ресурсы</a:t>
              </a:r>
              <a:endParaRPr lang="ru-RU" sz="1400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Блок-схема: альтернативный процесс 16"/>
            <p:cNvSpPr/>
            <p:nvPr/>
          </p:nvSpPr>
          <p:spPr>
            <a:xfrm>
              <a:off x="6113366" y="3471228"/>
              <a:ext cx="2585087" cy="585792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поддержки дистанционного обучения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8" name="Блок-схема: альтернативный процесс 17"/>
            <p:cNvSpPr/>
            <p:nvPr/>
          </p:nvSpPr>
          <p:spPr>
            <a:xfrm>
              <a:off x="1714480" y="1424927"/>
              <a:ext cx="2658947" cy="71596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Электронная система доступа</a:t>
              </a:r>
            </a:p>
          </p:txBody>
        </p:sp>
        <p:sp>
          <p:nvSpPr>
            <p:cNvPr id="19" name="Блок-схема: альтернативный процесс 18"/>
            <p:cNvSpPr/>
            <p:nvPr/>
          </p:nvSpPr>
          <p:spPr>
            <a:xfrm>
              <a:off x="2714612" y="4711075"/>
              <a:ext cx="2585087" cy="39052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тестирования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" name="Блок-схема: альтернативный процесс 19"/>
            <p:cNvSpPr/>
            <p:nvPr/>
          </p:nvSpPr>
          <p:spPr>
            <a:xfrm>
              <a:off x="3143240" y="2282183"/>
              <a:ext cx="5286412" cy="78581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Информационная система  для студентов и родителей</a:t>
              </a:r>
              <a:endParaRPr lang="ru-RU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Блок-схема: альтернативный процесс 20"/>
            <p:cNvSpPr/>
            <p:nvPr/>
          </p:nvSpPr>
          <p:spPr>
            <a:xfrm>
              <a:off x="6215075" y="4706946"/>
              <a:ext cx="2428892" cy="39052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Электронная библиотека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3" name="Picture 6" descr="https://yt3.ggpht.com/-ayn2JCjqNbU/AAAAAAAAAAI/AAAAAAAAAAA/Q-7Ax_cUwz8/s900-c-k-no-mo-rj-c0xffffff/phot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7752" y="3210877"/>
              <a:ext cx="1181754" cy="1041407"/>
            </a:xfrm>
            <a:prstGeom prst="rect">
              <a:avLst/>
            </a:prstGeom>
            <a:noFill/>
          </p:spPr>
        </p:pic>
        <p:pic>
          <p:nvPicPr>
            <p:cNvPr id="24" name="Picture 10" descr="https://img.utdstc.com/icons/moodle-.png: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786" y="3210877"/>
              <a:ext cx="1181754" cy="1041407"/>
            </a:xfrm>
            <a:prstGeom prst="rect">
              <a:avLst/>
            </a:prstGeom>
            <a:noFill/>
          </p:spPr>
        </p:pic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57356" y="4639637"/>
              <a:ext cx="770710" cy="650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3" descr="http://img.findtm.ru/img/tz_registered_img/25/25411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29190" y="4643446"/>
              <a:ext cx="1255614" cy="567695"/>
            </a:xfrm>
            <a:prstGeom prst="rect">
              <a:avLst/>
            </a:prstGeom>
            <a:noFill/>
          </p:spPr>
        </p:pic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7894" y="1477315"/>
              <a:ext cx="812456" cy="65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72066" y="1496365"/>
              <a:ext cx="812456" cy="65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14546" y="2353621"/>
              <a:ext cx="812456" cy="65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Блок-схема: альтернативный процесс 21"/>
            <p:cNvSpPr/>
            <p:nvPr/>
          </p:nvSpPr>
          <p:spPr>
            <a:xfrm>
              <a:off x="5929322" y="1567803"/>
              <a:ext cx="2658947" cy="585792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учета успеваемости и посещаемости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0" name="Двойная стрелка вверх/вниз 39"/>
          <p:cNvSpPr/>
          <p:nvPr/>
        </p:nvSpPr>
        <p:spPr>
          <a:xfrm>
            <a:off x="2235168" y="949707"/>
            <a:ext cx="201610" cy="252000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войная стрелка вверх/вниз 40"/>
          <p:cNvSpPr/>
          <p:nvPr/>
        </p:nvSpPr>
        <p:spPr>
          <a:xfrm>
            <a:off x="4352922" y="949707"/>
            <a:ext cx="201610" cy="252000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войная стрелка вверх/вниз 41"/>
          <p:cNvSpPr/>
          <p:nvPr/>
        </p:nvSpPr>
        <p:spPr>
          <a:xfrm>
            <a:off x="6524657" y="946116"/>
            <a:ext cx="201610" cy="252000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войная стрелка вверх/вниз 42"/>
          <p:cNvSpPr/>
          <p:nvPr/>
        </p:nvSpPr>
        <p:spPr>
          <a:xfrm>
            <a:off x="3184506" y="5367780"/>
            <a:ext cx="182565" cy="325026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войная стрелка вверх/вниз 43"/>
          <p:cNvSpPr/>
          <p:nvPr/>
        </p:nvSpPr>
        <p:spPr>
          <a:xfrm>
            <a:off x="5703903" y="5364189"/>
            <a:ext cx="182565" cy="328617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1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с одним скругленным углом 35"/>
          <p:cNvSpPr/>
          <p:nvPr/>
        </p:nvSpPr>
        <p:spPr>
          <a:xfrm rot="16200000">
            <a:off x="4071934" y="2073288"/>
            <a:ext cx="1000132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rot="16200000">
            <a:off x="4024305" y="-3560830"/>
            <a:ext cx="1095389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052603" y="690525"/>
            <a:ext cx="6207210" cy="22451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Электронные образовательные ресурсы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3643306" y="5894427"/>
            <a:ext cx="2316188" cy="85725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Обучающийся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Группа 38"/>
          <p:cNvGrpSpPr/>
          <p:nvPr/>
        </p:nvGrpSpPr>
        <p:grpSpPr>
          <a:xfrm>
            <a:off x="519058" y="1424927"/>
            <a:ext cx="8288450" cy="3720184"/>
            <a:chOff x="1714480" y="1424927"/>
            <a:chExt cx="3207445" cy="2762269"/>
          </a:xfrm>
        </p:grpSpPr>
        <p:sp>
          <p:nvSpPr>
            <p:cNvPr id="16" name="Блок-схема: альтернативный процесс 15"/>
            <p:cNvSpPr/>
            <p:nvPr/>
          </p:nvSpPr>
          <p:spPr>
            <a:xfrm>
              <a:off x="1967540" y="3210877"/>
              <a:ext cx="2954385" cy="976319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8" name="Блок-схема: альтернативный процесс 17"/>
            <p:cNvSpPr/>
            <p:nvPr/>
          </p:nvSpPr>
          <p:spPr>
            <a:xfrm>
              <a:off x="1714480" y="1424927"/>
              <a:ext cx="2658947" cy="71596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 descr="https://st.depositphotos.com/2896379/3557/v/950/depositphotos_35571255-stock-illustration-learning-computer-icon.jpg"/>
          <p:cNvPicPr>
            <a:picLocks noChangeAspect="1" noChangeArrowheads="1"/>
          </p:cNvPicPr>
          <p:nvPr/>
        </p:nvPicPr>
        <p:blipFill>
          <a:blip r:embed="rId2" cstate="print"/>
          <a:srcRect l="9934" t="8927" r="6074" b="29244"/>
          <a:stretch>
            <a:fillRect/>
          </a:stretch>
        </p:blipFill>
        <p:spPr bwMode="auto">
          <a:xfrm>
            <a:off x="2563785" y="5902020"/>
            <a:ext cx="1039846" cy="813150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592083" y="1459345"/>
            <a:ext cx="817891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электронный учебный курс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электронное учебное пособие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средства практической подготовки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тестирующий комплекс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презентация (</a:t>
            </a:r>
            <a:r>
              <a:rPr lang="ru-RU" b="1" dirty="0" err="1" smtClean="0">
                <a:solidFill>
                  <a:schemeClr val="tx2"/>
                </a:solidFill>
              </a:rPr>
              <a:t>демонcтрация</a:t>
            </a:r>
            <a:r>
              <a:rPr lang="ru-RU" b="1" dirty="0" smtClean="0">
                <a:solidFill>
                  <a:schemeClr val="tx2"/>
                </a:solidFill>
              </a:rPr>
              <a:t>)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err="1" smtClean="0">
                <a:solidFill>
                  <a:schemeClr val="tx2"/>
                </a:solidFill>
              </a:rPr>
              <a:t>видеокурс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электронный справочник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электронный лабораторный практикум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виртуальная лаборатория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028" name="Picture 4" descr="https://st2.depositphotos.com/2419757/10172/v/950/depositphotos_101726758-stock-illustration-icon-of-online-books-digital.jpg"/>
          <p:cNvPicPr>
            <a:picLocks noChangeAspect="1" noChangeArrowheads="1"/>
          </p:cNvPicPr>
          <p:nvPr/>
        </p:nvPicPr>
        <p:blipFill>
          <a:blip r:embed="rId3" cstate="print"/>
          <a:srcRect l="13834" t="23600" r="13541" b="24365"/>
          <a:stretch>
            <a:fillRect/>
          </a:stretch>
        </p:blipFill>
        <p:spPr bwMode="auto">
          <a:xfrm>
            <a:off x="738135" y="215856"/>
            <a:ext cx="1204929" cy="86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4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с одним скругленным углом 35"/>
          <p:cNvSpPr/>
          <p:nvPr/>
        </p:nvSpPr>
        <p:spPr>
          <a:xfrm rot="16200000">
            <a:off x="4071934" y="2000240"/>
            <a:ext cx="1000132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rot="16200000">
            <a:off x="4214810" y="-3643362"/>
            <a:ext cx="714380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908922" y="489837"/>
            <a:ext cx="5449292" cy="22451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ЕСМ «Электронный Колледж»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53299"/>
            <a:ext cx="552109" cy="503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Блок-схема: альтернативный процесс 29"/>
          <p:cNvSpPr/>
          <p:nvPr/>
        </p:nvSpPr>
        <p:spPr>
          <a:xfrm>
            <a:off x="3643306" y="5786454"/>
            <a:ext cx="4929222" cy="85725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Официальный сайт колледжа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Picture 16" descr="http://www.kirov.festivalnauki.ru/sites/default/files/logo/logotip_variant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5827607"/>
            <a:ext cx="1844657" cy="816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Группа 38"/>
          <p:cNvGrpSpPr/>
          <p:nvPr/>
        </p:nvGrpSpPr>
        <p:grpSpPr>
          <a:xfrm>
            <a:off x="357158" y="1214422"/>
            <a:ext cx="8429684" cy="4143404"/>
            <a:chOff x="428596" y="1214422"/>
            <a:chExt cx="8429684" cy="41434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28596" y="1214422"/>
              <a:ext cx="8429684" cy="41434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Блок-схема: альтернативный процесс 15"/>
            <p:cNvSpPr/>
            <p:nvPr/>
          </p:nvSpPr>
          <p:spPr>
            <a:xfrm>
              <a:off x="1967540" y="3210877"/>
              <a:ext cx="2954385" cy="976319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Электронные образовательные ресурсы</a:t>
              </a:r>
              <a:endParaRPr lang="ru-RU" sz="1400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Блок-схема: альтернативный процесс 16"/>
            <p:cNvSpPr/>
            <p:nvPr/>
          </p:nvSpPr>
          <p:spPr>
            <a:xfrm>
              <a:off x="6113366" y="3471228"/>
              <a:ext cx="2585087" cy="585792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поддержки дистанционного обучения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8" name="Блок-схема: альтернативный процесс 17"/>
            <p:cNvSpPr/>
            <p:nvPr/>
          </p:nvSpPr>
          <p:spPr>
            <a:xfrm>
              <a:off x="1714480" y="1424927"/>
              <a:ext cx="2658947" cy="71596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Электронная система доступа</a:t>
              </a:r>
            </a:p>
          </p:txBody>
        </p:sp>
        <p:sp>
          <p:nvSpPr>
            <p:cNvPr id="19" name="Блок-схема: альтернативный процесс 18"/>
            <p:cNvSpPr/>
            <p:nvPr/>
          </p:nvSpPr>
          <p:spPr>
            <a:xfrm>
              <a:off x="2714612" y="4711075"/>
              <a:ext cx="2585087" cy="39052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тестирования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" name="Блок-схема: альтернативный процесс 19"/>
            <p:cNvSpPr/>
            <p:nvPr/>
          </p:nvSpPr>
          <p:spPr>
            <a:xfrm>
              <a:off x="3143240" y="2282183"/>
              <a:ext cx="5286412" cy="78581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Информационная система  для студентов и родителей</a:t>
              </a:r>
              <a:endParaRPr lang="ru-RU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Блок-схема: альтернативный процесс 20"/>
            <p:cNvSpPr/>
            <p:nvPr/>
          </p:nvSpPr>
          <p:spPr>
            <a:xfrm>
              <a:off x="6215075" y="4706946"/>
              <a:ext cx="2428892" cy="39052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Электронная библиотека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3" name="Picture 6" descr="https://yt3.ggpht.com/-ayn2JCjqNbU/AAAAAAAAAAI/AAAAAAAAAAA/Q-7Ax_cUwz8/s900-c-k-no-mo-rj-c0xffffff/phot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7752" y="3210877"/>
              <a:ext cx="1181754" cy="1041407"/>
            </a:xfrm>
            <a:prstGeom prst="rect">
              <a:avLst/>
            </a:prstGeom>
            <a:noFill/>
          </p:spPr>
        </p:pic>
        <p:pic>
          <p:nvPicPr>
            <p:cNvPr id="24" name="Picture 10" descr="https://img.utdstc.com/icons/moodle-.png: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786" y="3210877"/>
              <a:ext cx="1181754" cy="1041407"/>
            </a:xfrm>
            <a:prstGeom prst="rect">
              <a:avLst/>
            </a:prstGeom>
            <a:noFill/>
          </p:spPr>
        </p:pic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57356" y="4639637"/>
              <a:ext cx="770710" cy="650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3" descr="http://img.findtm.ru/img/tz_registered_img/25/25411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29190" y="4643446"/>
              <a:ext cx="1255614" cy="567695"/>
            </a:xfrm>
            <a:prstGeom prst="rect">
              <a:avLst/>
            </a:prstGeom>
            <a:noFill/>
          </p:spPr>
        </p:pic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7894" y="1477315"/>
              <a:ext cx="812456" cy="65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72066" y="1496365"/>
              <a:ext cx="812456" cy="65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14546" y="2353621"/>
              <a:ext cx="812456" cy="65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Блок-схема: альтернативный процесс 21"/>
            <p:cNvSpPr/>
            <p:nvPr/>
          </p:nvSpPr>
          <p:spPr>
            <a:xfrm>
              <a:off x="5929322" y="1567803"/>
              <a:ext cx="2658947" cy="585792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учета успеваемости и посещаемости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0" name="Двойная стрелка вверх/вниз 39"/>
          <p:cNvSpPr/>
          <p:nvPr/>
        </p:nvSpPr>
        <p:spPr>
          <a:xfrm>
            <a:off x="2235168" y="949707"/>
            <a:ext cx="201610" cy="252000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войная стрелка вверх/вниз 40"/>
          <p:cNvSpPr/>
          <p:nvPr/>
        </p:nvSpPr>
        <p:spPr>
          <a:xfrm>
            <a:off x="4352922" y="949707"/>
            <a:ext cx="201610" cy="252000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войная стрелка вверх/вниз 41"/>
          <p:cNvSpPr/>
          <p:nvPr/>
        </p:nvSpPr>
        <p:spPr>
          <a:xfrm>
            <a:off x="6524657" y="946116"/>
            <a:ext cx="201610" cy="252000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войная стрелка вверх/вниз 42"/>
          <p:cNvSpPr/>
          <p:nvPr/>
        </p:nvSpPr>
        <p:spPr>
          <a:xfrm>
            <a:off x="3184506" y="5367780"/>
            <a:ext cx="182565" cy="325026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войная стрелка вверх/вниз 43"/>
          <p:cNvSpPr/>
          <p:nvPr/>
        </p:nvSpPr>
        <p:spPr>
          <a:xfrm>
            <a:off x="5703903" y="5364189"/>
            <a:ext cx="182565" cy="328617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5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с одним скругленным углом 35"/>
          <p:cNvSpPr/>
          <p:nvPr/>
        </p:nvSpPr>
        <p:spPr>
          <a:xfrm rot="16200000">
            <a:off x="4071934" y="2073288"/>
            <a:ext cx="1000132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rot="16200000">
            <a:off x="4024305" y="-3560830"/>
            <a:ext cx="1095389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052603" y="690525"/>
            <a:ext cx="6207210" cy="22451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3643306" y="5894427"/>
            <a:ext cx="2316188" cy="85725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Обучающийся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Группа 38"/>
          <p:cNvGrpSpPr/>
          <p:nvPr/>
        </p:nvGrpSpPr>
        <p:grpSpPr>
          <a:xfrm>
            <a:off x="519058" y="1424927"/>
            <a:ext cx="8288450" cy="3720184"/>
            <a:chOff x="1714480" y="1424927"/>
            <a:chExt cx="3207445" cy="2762269"/>
          </a:xfrm>
        </p:grpSpPr>
        <p:sp>
          <p:nvSpPr>
            <p:cNvPr id="16" name="Блок-схема: альтернативный процесс 15"/>
            <p:cNvSpPr/>
            <p:nvPr/>
          </p:nvSpPr>
          <p:spPr>
            <a:xfrm>
              <a:off x="1967540" y="3210877"/>
              <a:ext cx="2954385" cy="976319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8" name="Блок-схема: альтернативный процесс 17"/>
            <p:cNvSpPr/>
            <p:nvPr/>
          </p:nvSpPr>
          <p:spPr>
            <a:xfrm>
              <a:off x="1714480" y="1424927"/>
              <a:ext cx="2658947" cy="71596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 descr="https://st.depositphotos.com/2896379/3557/v/950/depositphotos_35571255-stock-illustration-learning-computer-icon.jpg"/>
          <p:cNvPicPr>
            <a:picLocks noChangeAspect="1" noChangeArrowheads="1"/>
          </p:cNvPicPr>
          <p:nvPr/>
        </p:nvPicPr>
        <p:blipFill>
          <a:blip r:embed="rId2" cstate="print"/>
          <a:srcRect l="9934" t="8927" r="6074" b="29244"/>
          <a:stretch>
            <a:fillRect/>
          </a:stretch>
        </p:blipFill>
        <p:spPr bwMode="auto">
          <a:xfrm>
            <a:off x="2563785" y="5902020"/>
            <a:ext cx="1039846" cy="813150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592083" y="1459345"/>
            <a:ext cx="817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устанавливать выбор одного варианта ответа </a:t>
            </a:r>
          </a:p>
          <a:p>
            <a:pPr lvl="1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выбор нескольких вариантов ответа </a:t>
            </a:r>
          </a:p>
          <a:p>
            <a:pPr lvl="1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ввод ответа с клавиатуры</a:t>
            </a:r>
          </a:p>
          <a:p>
            <a:pPr lvl="1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установление соответствия </a:t>
            </a:r>
          </a:p>
          <a:p>
            <a:pPr lvl="1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расстановка в нужном порядке</a:t>
            </a:r>
          </a:p>
          <a:p>
            <a:pPr lvl="1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задавать для одного теста неограниченного числа различных шкал оценивания</a:t>
            </a:r>
          </a:p>
          <a:p>
            <a:pPr lvl="1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производить произвольное форматирование текста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2235168" y="361908"/>
            <a:ext cx="5184846" cy="58579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Система тестирования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INDIGO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51" y="215856"/>
            <a:ext cx="1037645" cy="8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45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153926" y="2000240"/>
            <a:ext cx="1703429" cy="2500330"/>
            <a:chOff x="153926" y="2000240"/>
            <a:chExt cx="1703429" cy="2500330"/>
          </a:xfrm>
        </p:grpSpPr>
        <p:sp>
          <p:nvSpPr>
            <p:cNvPr id="25" name="Прямоугольник с одним скругленным углом 24"/>
            <p:cNvSpPr/>
            <p:nvPr/>
          </p:nvSpPr>
          <p:spPr>
            <a:xfrm rot="16200000">
              <a:off x="-244524" y="2398690"/>
              <a:ext cx="2500330" cy="1703429"/>
            </a:xfrm>
            <a:prstGeom prst="round1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Блок-схема: альтернативный процесс 6"/>
            <p:cNvSpPr/>
            <p:nvPr/>
          </p:nvSpPr>
          <p:spPr>
            <a:xfrm>
              <a:off x="190440" y="3286124"/>
              <a:ext cx="1595478" cy="785818"/>
            </a:xfrm>
            <a:prstGeom prst="flowChartAlternateProcess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ЕСМ «Электронный Колледж»</a:t>
              </a:r>
              <a:endParaRPr lang="ru-RU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4165" y="2285992"/>
              <a:ext cx="944563" cy="8509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6" name="Прямоугольник с одним скругленным углом 25"/>
          <p:cNvSpPr/>
          <p:nvPr/>
        </p:nvSpPr>
        <p:spPr>
          <a:xfrm rot="16200000">
            <a:off x="4763310" y="2380434"/>
            <a:ext cx="6429420" cy="2097132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7215206" y="5643578"/>
            <a:ext cx="1643074" cy="85725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Система проведения </a:t>
            </a:r>
            <a:r>
              <a:rPr lang="ru-RU" sz="1700" b="1" dirty="0" err="1" smtClean="0">
                <a:solidFill>
                  <a:schemeClr val="accent1">
                    <a:lumMod val="75000"/>
                  </a:schemeClr>
                </a:solidFill>
              </a:rPr>
              <a:t>вебинаров</a:t>
            </a:r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7000892" y="1857364"/>
            <a:ext cx="2000264" cy="50006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Система </a:t>
            </a:r>
            <a:r>
              <a:rPr lang="ru-RU" sz="1700" b="1" dirty="0" err="1" smtClean="0">
                <a:solidFill>
                  <a:schemeClr val="accent1">
                    <a:lumMod val="75000"/>
                  </a:schemeClr>
                </a:solidFill>
              </a:rPr>
              <a:t>он-лайн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 трансляций</a:t>
            </a:r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FCFCF"/>
              </a:clrFrom>
              <a:clrTo>
                <a:srgbClr val="CFCFC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4142" y="785794"/>
            <a:ext cx="1021702" cy="1000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6680" y="4572008"/>
            <a:ext cx="1014410" cy="1014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9" name="Группа 28"/>
          <p:cNvGrpSpPr/>
          <p:nvPr/>
        </p:nvGrpSpPr>
        <p:grpSpPr>
          <a:xfrm>
            <a:off x="2214546" y="214290"/>
            <a:ext cx="4357718" cy="6429420"/>
            <a:chOff x="2285984" y="214290"/>
            <a:chExt cx="4214842" cy="642942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285984" y="214290"/>
              <a:ext cx="4214842" cy="64294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Блок-схема: альтернативный процесс 5"/>
            <p:cNvSpPr/>
            <p:nvPr/>
          </p:nvSpPr>
          <p:spPr>
            <a:xfrm>
              <a:off x="3571868" y="3000372"/>
              <a:ext cx="2857520" cy="1071570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Электронные образовательные ресурсы </a:t>
              </a:r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(лекции, ЛПР, методические указания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,</a:t>
              </a:r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 тесты, </a:t>
              </a:r>
              <a:r>
                <a:rPr lang="ru-RU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видеолекции</a:t>
              </a:r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 т.д.)</a:t>
              </a:r>
            </a:p>
          </p:txBody>
        </p:sp>
        <p:sp>
          <p:nvSpPr>
            <p:cNvPr id="9" name="Блок-схема: альтернативный процесс 8"/>
            <p:cNvSpPr/>
            <p:nvPr/>
          </p:nvSpPr>
          <p:spPr>
            <a:xfrm>
              <a:off x="3643306" y="4286256"/>
              <a:ext cx="2500330" cy="642942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поддержки дистанционного обучения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Блок-схема: альтернативный процесс 10"/>
            <p:cNvSpPr/>
            <p:nvPr/>
          </p:nvSpPr>
          <p:spPr>
            <a:xfrm>
              <a:off x="3643306" y="428604"/>
              <a:ext cx="2571768" cy="78581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Электронная система доступа</a:t>
              </a:r>
            </a:p>
            <a:p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(регистрация студентов, карта, биометрия, 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NFC,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bluetooth</a:t>
              </a:r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12" name="Блок-схема: альтернативный процесс 11"/>
            <p:cNvSpPr/>
            <p:nvPr/>
          </p:nvSpPr>
          <p:spPr>
            <a:xfrm>
              <a:off x="3714744" y="5357826"/>
              <a:ext cx="2500330" cy="42862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тестирования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Блок-схема: альтернативный процесс 12"/>
            <p:cNvSpPr/>
            <p:nvPr/>
          </p:nvSpPr>
          <p:spPr>
            <a:xfrm>
              <a:off x="3643306" y="2143116"/>
              <a:ext cx="2788424" cy="571504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Информационная система  для студентов и родителей </a:t>
              </a:r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(итоги, рейтинг, объявления, система голосования, приложение для телефона/планшета, интерактивные дисплеи)</a:t>
              </a:r>
              <a:endParaRPr lang="ru-RU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" name="Блок-схема: альтернативный процесс 15"/>
            <p:cNvSpPr/>
            <p:nvPr/>
          </p:nvSpPr>
          <p:spPr>
            <a:xfrm>
              <a:off x="3714744" y="6072206"/>
              <a:ext cx="2500330" cy="428628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Электронная библиотека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Блок-схема: альтернативный процесс 16"/>
            <p:cNvSpPr/>
            <p:nvPr/>
          </p:nvSpPr>
          <p:spPr>
            <a:xfrm>
              <a:off x="3643306" y="1214422"/>
              <a:ext cx="2571768" cy="642942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Система учета успеваемости и посещаемости</a:t>
              </a: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30" name="Picture 6" descr="https://yt3.ggpht.com/-ayn2JCjqNbU/AAAAAAAAAAI/AAAAAAAAAAA/Q-7Ax_cUwz8/s900-c-k-no-mo-rj-c0xffffff/phot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8860" y="4000504"/>
              <a:ext cx="1143008" cy="1143008"/>
            </a:xfrm>
            <a:prstGeom prst="rect">
              <a:avLst/>
            </a:prstGeom>
            <a:noFill/>
          </p:spPr>
        </p:pic>
        <p:pic>
          <p:nvPicPr>
            <p:cNvPr id="1034" name="Picture 10" descr="https://img.utdstc.com/icons/moodle-.png: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8860" y="3000372"/>
              <a:ext cx="1143008" cy="1143008"/>
            </a:xfrm>
            <a:prstGeom prst="rect">
              <a:avLst/>
            </a:prstGeom>
            <a:noFill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43174" y="5214949"/>
              <a:ext cx="745441" cy="714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7" name="Picture 13" descr="http://img.findtm.ru/img/tz_registered_img/25/25411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8860" y="5962690"/>
              <a:ext cx="1214446" cy="623080"/>
            </a:xfrm>
            <a:prstGeom prst="rect">
              <a:avLst/>
            </a:prstGeom>
            <a:noFill/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43174" y="428604"/>
              <a:ext cx="785818" cy="71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43174" y="1214422"/>
              <a:ext cx="785818" cy="71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43174" y="2071678"/>
              <a:ext cx="785818" cy="71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" name="Двойная стрелка влево/вправо 29"/>
          <p:cNvSpPr/>
          <p:nvPr/>
        </p:nvSpPr>
        <p:spPr>
          <a:xfrm>
            <a:off x="1857356" y="3286124"/>
            <a:ext cx="357190" cy="285752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войная стрелка влево/вправо 30"/>
          <p:cNvSpPr/>
          <p:nvPr/>
        </p:nvSpPr>
        <p:spPr>
          <a:xfrm>
            <a:off x="6572264" y="3286124"/>
            <a:ext cx="357190" cy="285752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7000892" y="3429000"/>
            <a:ext cx="2000264" cy="85725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Официальный сайт колледжа</a:t>
            </a:r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40" name="Picture 16" descr="http://www.kirov.festivalnauki.ru/sites/default/files/logo/logotip_variant_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5061" y="2755773"/>
            <a:ext cx="1844657" cy="816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с одним скругленным углом 50"/>
          <p:cNvSpPr/>
          <p:nvPr/>
        </p:nvSpPr>
        <p:spPr>
          <a:xfrm rot="16200000">
            <a:off x="3894101" y="1587503"/>
            <a:ext cx="1387493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rot="16200000">
            <a:off x="2380437" y="-1808989"/>
            <a:ext cx="4383126" cy="8429684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782863" y="489837"/>
            <a:ext cx="5449292" cy="22451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</a:rPr>
              <a:t>ЕСМ «Электронный Колледж»</a:t>
            </a:r>
            <a:endParaRPr lang="ru-RU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53299"/>
            <a:ext cx="552109" cy="503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811161" y="1128682"/>
            <a:ext cx="2227293" cy="87631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Модуль управления учетными данными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476610" y="1128682"/>
            <a:ext cx="2227293" cy="87631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Модуль управления объявлениями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11161" y="2297097"/>
            <a:ext cx="2227293" cy="87631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Модуль управления документами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476610" y="2297097"/>
            <a:ext cx="2227293" cy="87631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Модуль управления заявками в ИТ службу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95369" y="3429000"/>
            <a:ext cx="3103605" cy="83979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Модуль формирования оценки деятельности сотрудников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010156" y="3429000"/>
            <a:ext cx="2227293" cy="87631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Информационный модуль для студентов и родителей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069033" y="1128681"/>
            <a:ext cx="2227293" cy="87631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Модуль «Задай вопрос директору»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069033" y="2297097"/>
            <a:ext cx="2227293" cy="87631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Модуль «Календарь событий»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959495" y="5364189"/>
            <a:ext cx="2738474" cy="85725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Система для проведения </a:t>
            </a:r>
            <a:r>
              <a:rPr lang="ru-RU" sz="1700" b="1" dirty="0" err="1" smtClean="0">
                <a:solidFill>
                  <a:schemeClr val="accent1">
                    <a:lumMod val="75000"/>
                  </a:schemeClr>
                </a:solidFill>
              </a:rPr>
              <a:t>он-лайн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 обучения</a:t>
            </a:r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2125629" y="5400702"/>
            <a:ext cx="2000264" cy="876312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Система </a:t>
            </a:r>
            <a:r>
              <a:rPr lang="ru-RU" sz="1700" b="1" dirty="0" err="1" smtClean="0">
                <a:solidFill>
                  <a:schemeClr val="accent1">
                    <a:lumMod val="75000"/>
                  </a:schemeClr>
                </a:solidFill>
              </a:rPr>
              <a:t>он-лайн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 трансляций</a:t>
            </a:r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FCFCF"/>
              </a:clrFrom>
              <a:clrTo>
                <a:srgbClr val="CFCFC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213" y="5291163"/>
            <a:ext cx="1021702" cy="1000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565" y="5327676"/>
            <a:ext cx="1014410" cy="1014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2" name="Двойная стрелка вверх/вниз 51"/>
          <p:cNvSpPr/>
          <p:nvPr/>
        </p:nvSpPr>
        <p:spPr>
          <a:xfrm>
            <a:off x="3184506" y="4597416"/>
            <a:ext cx="292104" cy="507591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войная стрелка вверх/вниз 53"/>
          <p:cNvSpPr/>
          <p:nvPr/>
        </p:nvSpPr>
        <p:spPr>
          <a:xfrm>
            <a:off x="5886468" y="4597416"/>
            <a:ext cx="292104" cy="507591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1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113" y="5661025"/>
            <a:ext cx="59769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Преподаватель: Пегасова Елена Юрьевна                 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1628775"/>
            <a:ext cx="7921625" cy="2092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Разработка электронного образовательного ресурса для лиц с инвалидностью и ОВЗ на платформе </a:t>
            </a:r>
            <a:r>
              <a:rPr kumimoji="0" lang="ru-RU" sz="2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Moodle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по дисциплине «Автоматизированная обработка бухгалтерской документации»  </a:t>
            </a:r>
          </a:p>
        </p:txBody>
      </p:sp>
      <p:pic>
        <p:nvPicPr>
          <p:cNvPr id="307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92600"/>
            <a:ext cx="27146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3525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956550" cy="981075"/>
          </a:xfrm>
        </p:spPr>
        <p:txBody>
          <a:bodyPr/>
          <a:lstStyle/>
          <a:p>
            <a:r>
              <a:rPr lang="ru-RU" altLang="ru-RU" smtClean="0"/>
              <a:t>Что позволит курс?</a:t>
            </a:r>
          </a:p>
        </p:txBody>
      </p:sp>
      <p:pic>
        <p:nvPicPr>
          <p:cNvPr id="4099" name="Picture 7" descr="https://opt-129472.ssl.1c-bitrix-cdn.ru/upload/iblock/803/ts.jpg?1513407197719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916113"/>
            <a:ext cx="4321175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3082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60638"/>
            <a:ext cx="25558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868863"/>
            <a:ext cx="237648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гнутая влево стрелка 5"/>
          <p:cNvSpPr/>
          <p:nvPr/>
        </p:nvSpPr>
        <p:spPr>
          <a:xfrm>
            <a:off x="1303338" y="4430713"/>
            <a:ext cx="1193800" cy="10080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12162085" flipV="1">
            <a:off x="2201863" y="1079500"/>
            <a:ext cx="1531937" cy="9858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flipV="1">
            <a:off x="5940425" y="4200525"/>
            <a:ext cx="1655763" cy="9572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06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3525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123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0513" cy="6858000"/>
          </a:xfrm>
        </p:spPr>
      </p:pic>
    </p:spTree>
    <p:extLst>
      <p:ext uri="{BB962C8B-B14F-4D97-AF65-F5344CB8AC3E}">
        <p14:creationId xmlns:p14="http://schemas.microsoft.com/office/powerpoint/2010/main" val="7505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21775" cy="6858000"/>
          </a:xfrm>
        </p:spPr>
      </p:pic>
    </p:spTree>
    <p:extLst>
      <p:ext uri="{BB962C8B-B14F-4D97-AF65-F5344CB8AC3E}">
        <p14:creationId xmlns:p14="http://schemas.microsoft.com/office/powerpoint/2010/main" val="4598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effectLst/>
              </a:rPr>
              <a:t>Ресурсный учебно-методический центр среднего профессионального образования</a:t>
            </a:r>
          </a:p>
        </p:txBody>
      </p:sp>
      <p:pic>
        <p:nvPicPr>
          <p:cNvPr id="1026" name="Picture 2" descr="C:\Users\Minakov\Desktop\Презент ОИ Июнь\obla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14" y="4797152"/>
            <a:ext cx="288843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akov\Pictures\Партнеры ЛОГО\Всероссийской общество глухи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96" y="1855653"/>
            <a:ext cx="1920212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nakov\Pictures\Партнеры ЛОГО\Курская областная организация общероссийской общественной организации «Всероссийское общество инвалидов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55313"/>
            <a:ext cx="1853852" cy="139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nakov\Pictures\Партнеры ЛОГО\общества слепых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52" y="1844619"/>
            <a:ext cx="1239630" cy="14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nakov\Desktop\Презент ОИ Июнь\c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36" y="3468011"/>
            <a:ext cx="2069496" cy="11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203848" y="3461726"/>
            <a:ext cx="2100041" cy="1150595"/>
            <a:chOff x="2538994" y="3933056"/>
            <a:chExt cx="1951773" cy="867871"/>
          </a:xfrm>
        </p:grpSpPr>
        <p:pic>
          <p:nvPicPr>
            <p:cNvPr id="1032" name="Picture 8" descr="C:\Users\Minakov\Desktop\Презент ОИ Июнь\pp (копия) копия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901" y="3933056"/>
              <a:ext cx="1940866" cy="862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538994" y="4293096"/>
              <a:ext cx="116891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ОКОУ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«Курская школа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«Ступени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»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71599" y="1855654"/>
            <a:ext cx="1540277" cy="1440159"/>
            <a:chOff x="971600" y="2780929"/>
            <a:chExt cx="1540277" cy="1440159"/>
          </a:xfrm>
        </p:grpSpPr>
        <p:pic>
          <p:nvPicPr>
            <p:cNvPr id="1033" name="Picture 9" descr="C:\Users\Minakov\Desktop\Презент ОИ Июнь\Logo-TSentr-Copy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780929"/>
              <a:ext cx="1540277" cy="144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971600" y="3140968"/>
              <a:ext cx="1486304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 smtClean="0">
                  <a:ln w="12700">
                    <a:solidFill>
                      <a:srgbClr val="464646">
                        <a:satMod val="155000"/>
                      </a:srgbClr>
                    </a:solidFill>
                    <a:prstDash val="solid"/>
                  </a:ln>
                  <a:solidFill>
                    <a:srgbClr val="DEF5FA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Lucida Sans Unicode"/>
                  <a:ea typeface="+mn-ea"/>
                  <a:cs typeface="+mn-cs"/>
                </a:rPr>
                <a:t>ОКОУ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 smtClean="0">
                  <a:ln w="12700">
                    <a:solidFill>
                      <a:srgbClr val="464646">
                        <a:satMod val="155000"/>
                      </a:srgbClr>
                    </a:solidFill>
                    <a:prstDash val="solid"/>
                  </a:ln>
                  <a:solidFill>
                    <a:srgbClr val="DEF5FA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Lucida Sans Unicode"/>
                  <a:ea typeface="+mn-ea"/>
                  <a:cs typeface="+mn-cs"/>
                </a:rPr>
                <a:t>«Курская школа-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 smtClean="0">
                  <a:ln w="12700">
                    <a:solidFill>
                      <a:srgbClr val="464646">
                        <a:satMod val="155000"/>
                      </a:srgbClr>
                    </a:solidFill>
                    <a:prstDash val="solid"/>
                  </a:ln>
                  <a:solidFill>
                    <a:srgbClr val="DEF5FA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Lucida Sans Unicode"/>
                  <a:ea typeface="+mn-ea"/>
                  <a:cs typeface="+mn-cs"/>
                </a:rPr>
                <a:t>интернат»</a:t>
              </a:r>
              <a:endParaRPr kumimoji="0" lang="ru-RU" sz="1000" b="1" i="0" u="none" strike="noStrike" kern="1200" cap="none" spc="0" normalizeH="0" baseline="0" noProof="0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DEF5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513340" y="3446015"/>
            <a:ext cx="2896642" cy="1191409"/>
            <a:chOff x="4860032" y="3245703"/>
            <a:chExt cx="2896642" cy="1191409"/>
          </a:xfrm>
        </p:grpSpPr>
        <p:pic>
          <p:nvPicPr>
            <p:cNvPr id="1034" name="Picture 10" descr="C:\Users\Minakov\Desktop\Презент ОИ Июнь\ывыв копия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245703"/>
              <a:ext cx="2679617" cy="1191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5826173" y="3430741"/>
              <a:ext cx="1930501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 w="11430"/>
                  <a:solidFill>
                    <a:srgbClr val="0070C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Lucida Sans Unicode"/>
                  <a:ea typeface="+mn-ea"/>
                  <a:cs typeface="+mn-cs"/>
                </a:rPr>
                <a:t>ОБОУ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 w="11430"/>
                  <a:solidFill>
                    <a:srgbClr val="0070C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Lucida Sans Unicode"/>
                  <a:ea typeface="+mn-ea"/>
                  <a:cs typeface="+mn-cs"/>
                </a:rPr>
                <a:t>«Школа-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 w="11430"/>
                  <a:solidFill>
                    <a:srgbClr val="0070C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Lucida Sans Unicode"/>
                  <a:ea typeface="+mn-ea"/>
                  <a:cs typeface="+mn-cs"/>
                </a:rPr>
                <a:t>интернат №2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 w="11430"/>
                  <a:solidFill>
                    <a:srgbClr val="0070C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Lucida Sans Unicode"/>
                  <a:ea typeface="+mn-ea"/>
                  <a:cs typeface="+mn-cs"/>
                </a:rPr>
                <a:t>им. Г.А. Карманова» </a:t>
              </a:r>
              <a:endParaRPr kumimoji="0" lang="ru-RU" sz="105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pic>
        <p:nvPicPr>
          <p:cNvPr id="1035" name="Picture 11" descr="C:\Users\Minakov\Pictures\Партнеры ЛОГО\ФГБОУ ВО «Курский государственный университет»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37" y="4725144"/>
            <a:ext cx="1328788" cy="189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15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smtClean="0"/>
              <a:t>Структура курса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Раздел 1. Работа в программе «1С: Бухгалтерия 8.3</a:t>
            </a:r>
            <a:r>
              <a:rPr lang="ru-RU" b="1" dirty="0" smtClean="0"/>
              <a:t>» - лекции – практические работы по 10 темам</a:t>
            </a:r>
          </a:p>
          <a:p>
            <a:pPr marL="0" indent="0">
              <a:buFontTx/>
              <a:buNone/>
              <a:defRPr/>
            </a:pPr>
            <a:endParaRPr lang="ru-RU" b="1" dirty="0" smtClean="0"/>
          </a:p>
          <a:p>
            <a:pPr>
              <a:defRPr/>
            </a:pPr>
            <a:r>
              <a:rPr lang="ru-RU" b="1" dirty="0" smtClean="0"/>
              <a:t>Раздел 2. Задания для самостоятельной работы </a:t>
            </a:r>
          </a:p>
          <a:p>
            <a:pPr>
              <a:defRPr/>
            </a:pPr>
            <a:endParaRPr lang="ru-RU" b="1" dirty="0" smtClean="0"/>
          </a:p>
          <a:p>
            <a:pPr>
              <a:defRPr/>
            </a:pPr>
            <a:r>
              <a:rPr lang="ru-RU" b="1" dirty="0" smtClean="0"/>
              <a:t>Раздел 3. Задания для подготовки к конкурсу профессионального мастерства по специальности 38.02.01 Экономика и бухгалтерский учет</a:t>
            </a:r>
          </a:p>
          <a:p>
            <a:pPr marL="0" indent="0">
              <a:buFontTx/>
              <a:buNone/>
              <a:defRPr/>
            </a:pPr>
            <a:endParaRPr lang="ru-RU" b="1" dirty="0" smtClean="0"/>
          </a:p>
          <a:p>
            <a:pPr marL="0" indent="0">
              <a:buFontTx/>
              <a:buNone/>
              <a:defRPr/>
            </a:pPr>
            <a:r>
              <a:rPr lang="en-US" dirty="0">
                <a:hlinkClick r:id="rId2"/>
              </a:rPr>
              <a:t>http</a:t>
            </a:r>
            <a:r>
              <a:rPr lang="ru-RU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edu</a:t>
            </a:r>
            <a:r>
              <a:rPr lang="ru-RU" dirty="0">
                <a:hlinkClick r:id="rId2"/>
              </a:rPr>
              <a:t>.</a:t>
            </a:r>
            <a:r>
              <a:rPr lang="en-US" dirty="0">
                <a:hlinkClick r:id="rId2"/>
              </a:rPr>
              <a:t>kg</a:t>
            </a:r>
            <a:r>
              <a:rPr lang="ru-RU" dirty="0">
                <a:hlinkClick r:id="rId2"/>
              </a:rPr>
              <a:t>-</a:t>
            </a:r>
            <a:r>
              <a:rPr lang="en-US" dirty="0">
                <a:hlinkClick r:id="rId2"/>
              </a:rPr>
              <a:t>college</a:t>
            </a:r>
            <a:r>
              <a:rPr lang="ru-RU" dirty="0">
                <a:hlinkClick r:id="rId2"/>
              </a:rPr>
              <a:t>.</a:t>
            </a:r>
            <a:r>
              <a:rPr lang="en-US" dirty="0" err="1">
                <a:hlinkClick r:id="rId2"/>
              </a:rPr>
              <a:t>ru</a:t>
            </a:r>
            <a:r>
              <a:rPr lang="ru-RU" dirty="0">
                <a:hlinkClick r:id="rId2"/>
              </a:rPr>
              <a:t>/</a:t>
            </a:r>
            <a:endParaRPr lang="ru-RU" dirty="0"/>
          </a:p>
          <a:p>
            <a:pPr marL="0" indent="0">
              <a:buFontTx/>
              <a:buNone/>
              <a:defRPr/>
            </a:pPr>
            <a:endParaRPr lang="ru-RU" b="1" dirty="0"/>
          </a:p>
        </p:txBody>
      </p:sp>
      <p:pic>
        <p:nvPicPr>
          <p:cNvPr id="819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371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4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0" y="0"/>
            <a:ext cx="9175750" cy="6835775"/>
          </a:xfrm>
        </p:spPr>
      </p:pic>
    </p:spTree>
    <p:extLst>
      <p:ext uri="{BB962C8B-B14F-4D97-AF65-F5344CB8AC3E}">
        <p14:creationId xmlns:p14="http://schemas.microsoft.com/office/powerpoint/2010/main" val="25843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555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547813" y="44450"/>
            <a:ext cx="5329237" cy="981075"/>
          </a:xfrm>
        </p:spPr>
        <p:txBody>
          <a:bodyPr/>
          <a:lstStyle/>
          <a:p>
            <a:r>
              <a:rPr lang="ru-RU" altLang="ru-RU" smtClean="0"/>
              <a:t>Отчет о работе студента</a:t>
            </a:r>
          </a:p>
        </p:txBody>
      </p:sp>
      <p:pic>
        <p:nvPicPr>
          <p:cNvPr id="11267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963" y="1096963"/>
            <a:ext cx="9224963" cy="5761037"/>
          </a:xfrm>
        </p:spPr>
      </p:pic>
      <p:pic>
        <p:nvPicPr>
          <p:cNvPr id="1126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371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3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s://kwork.ru/pics/t3/49/10460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744788"/>
            <a:ext cx="2833688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Выноска-облако 12"/>
          <p:cNvSpPr/>
          <p:nvPr/>
        </p:nvSpPr>
        <p:spPr>
          <a:xfrm>
            <a:off x="6324142" y="2744062"/>
            <a:ext cx="2787446" cy="1224136"/>
          </a:xfrm>
          <a:prstGeom prst="cloudCallout">
            <a:avLst>
              <a:gd name="adj1" fmla="val -56774"/>
              <a:gd name="adj2" fmla="val 527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99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Невозможность списать работу</a:t>
            </a:r>
          </a:p>
        </p:txBody>
      </p:sp>
      <p:sp>
        <p:nvSpPr>
          <p:cNvPr id="14" name="Выноска-облако 13"/>
          <p:cNvSpPr/>
          <p:nvPr/>
        </p:nvSpPr>
        <p:spPr>
          <a:xfrm>
            <a:off x="107504" y="2912368"/>
            <a:ext cx="2592288" cy="1224136"/>
          </a:xfrm>
          <a:prstGeom prst="cloudCallout">
            <a:avLst>
              <a:gd name="adj1" fmla="val 67181"/>
              <a:gd name="adj2" fmla="val -39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99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Тайм-менеджмент</a:t>
            </a:r>
          </a:p>
        </p:txBody>
      </p:sp>
      <p:sp>
        <p:nvSpPr>
          <p:cNvPr id="15" name="Выноска-облако 14"/>
          <p:cNvSpPr/>
          <p:nvPr/>
        </p:nvSpPr>
        <p:spPr>
          <a:xfrm>
            <a:off x="147771" y="4935405"/>
            <a:ext cx="3240360" cy="1224136"/>
          </a:xfrm>
          <a:prstGeom prst="cloudCallout">
            <a:avLst>
              <a:gd name="adj1" fmla="val 71641"/>
              <a:gd name="adj2" fmla="val -64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99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Преодолеть недостаток аудиторных часов</a:t>
            </a:r>
          </a:p>
        </p:txBody>
      </p:sp>
      <p:sp>
        <p:nvSpPr>
          <p:cNvPr id="16" name="Выноска-облако 15"/>
          <p:cNvSpPr/>
          <p:nvPr/>
        </p:nvSpPr>
        <p:spPr>
          <a:xfrm>
            <a:off x="4860032" y="5055809"/>
            <a:ext cx="4016802" cy="1224136"/>
          </a:xfrm>
          <a:prstGeom prst="cloudCallout">
            <a:avLst>
              <a:gd name="adj1" fmla="val -45296"/>
              <a:gd name="adj2" fmla="val -77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99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Своевременность получения информации студентом и преподавателем</a:t>
            </a:r>
          </a:p>
        </p:txBody>
      </p:sp>
      <p:sp>
        <p:nvSpPr>
          <p:cNvPr id="12295" name="Заголовок 1"/>
          <p:cNvSpPr>
            <a:spLocks noGrp="1"/>
          </p:cNvSpPr>
          <p:nvPr>
            <p:ph type="title"/>
          </p:nvPr>
        </p:nvSpPr>
        <p:spPr>
          <a:xfrm>
            <a:off x="0" y="242888"/>
            <a:ext cx="7956550" cy="981075"/>
          </a:xfrm>
        </p:spPr>
        <p:txBody>
          <a:bodyPr/>
          <a:lstStyle/>
          <a:p>
            <a:r>
              <a:rPr lang="ru-RU" altLang="ru-RU" smtClean="0"/>
              <a:t>Достоинства курса: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2699792" y="1132598"/>
            <a:ext cx="3816424" cy="1224136"/>
          </a:xfrm>
          <a:prstGeom prst="cloudCallout">
            <a:avLst>
              <a:gd name="adj1" fmla="val -17891"/>
              <a:gd name="adj2" fmla="val 74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99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Позволит подготовится к профессиональной деятельности</a:t>
            </a:r>
          </a:p>
        </p:txBody>
      </p:sp>
      <p:pic>
        <p:nvPicPr>
          <p:cNvPr id="1229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5875"/>
            <a:ext cx="137001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4621" y="404664"/>
            <a:ext cx="6074151" cy="1440160"/>
          </a:xfrm>
        </p:spPr>
        <p:txBody>
          <a:bodyPr/>
          <a:lstStyle/>
          <a:p>
            <a:r>
              <a:rPr lang="ru-RU" sz="2100" dirty="0">
                <a:solidFill>
                  <a:srgbClr val="002060"/>
                </a:solidFill>
              </a:rPr>
              <a:t>Курс дистанционного обучения по МДК 01.01 </a:t>
            </a:r>
            <a:r>
              <a:rPr lang="ru-RU" sz="2100" dirty="0" smtClean="0">
                <a:solidFill>
                  <a:srgbClr val="002060"/>
                </a:solidFill>
              </a:rPr>
              <a:t>Дизайн-проектирование для </a:t>
            </a:r>
            <a:r>
              <a:rPr lang="ru-RU" sz="2100" dirty="0">
                <a:solidFill>
                  <a:srgbClr val="002060"/>
                </a:solidFill>
              </a:rPr>
              <a:t>студентов с ОВЗ и инвалидностью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4621" y="2060848"/>
            <a:ext cx="8096884" cy="9335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050" b="1" dirty="0">
                <a:solidFill>
                  <a:schemeClr val="bg1"/>
                </a:solidFill>
              </a:rPr>
              <a:t>Руководитель проекта: Меньшикова Анастасия Николаевна, преподаватель ОБПОУ «КГПК»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050" b="1" dirty="0">
                <a:solidFill>
                  <a:schemeClr val="bg1"/>
                </a:solidFill>
              </a:rPr>
              <a:t>Куратор проекта: Морозова Ольга Ивановна, директор ОБПОУ «КГПК» 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3186" b="11879"/>
          <a:stretch/>
        </p:blipFill>
        <p:spPr>
          <a:xfrm>
            <a:off x="-28575" y="2688423"/>
            <a:ext cx="9203165" cy="331232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1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500" y="764705"/>
            <a:ext cx="7307775" cy="79208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Объективные противоречия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609" y="2523964"/>
            <a:ext cx="4939041" cy="2727383"/>
          </a:xfrm>
        </p:spPr>
        <p:txBody>
          <a:bodyPr/>
          <a:lstStyle/>
          <a:p>
            <a:r>
              <a:rPr lang="ru-RU" dirty="0"/>
              <a:t>Между желанием и правом студента с </a:t>
            </a:r>
            <a:r>
              <a:rPr lang="ru-RU" dirty="0" smtClean="0"/>
              <a:t>ОВЗ </a:t>
            </a:r>
            <a:r>
              <a:rPr lang="ru-RU" dirty="0"/>
              <a:t>и инвалидность получать </a:t>
            </a:r>
            <a:r>
              <a:rPr lang="ru-RU" dirty="0" smtClean="0"/>
              <a:t>полный объем </a:t>
            </a:r>
            <a:r>
              <a:rPr lang="ru-RU" dirty="0"/>
              <a:t>информации по предмету и отсутствием возможности,  посещать каждое занятие. </a:t>
            </a:r>
            <a:endParaRPr lang="ru-RU" dirty="0" smtClean="0"/>
          </a:p>
          <a:p>
            <a:r>
              <a:rPr lang="ru-RU" dirty="0"/>
              <a:t>Между количеством часов по учебному плану </a:t>
            </a:r>
            <a:r>
              <a:rPr lang="ru-RU" dirty="0" smtClean="0"/>
              <a:t>и количеством </a:t>
            </a:r>
            <a:r>
              <a:rPr lang="ru-RU" dirty="0"/>
              <a:t>времени для формирования профессиональных </a:t>
            </a:r>
            <a:r>
              <a:rPr lang="ru-RU" dirty="0" smtClean="0"/>
              <a:t>компетенций </a:t>
            </a:r>
            <a:r>
              <a:rPr lang="ru-RU" dirty="0"/>
              <a:t>на высоком уровне.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5994" r="18033" b="127"/>
          <a:stretch/>
        </p:blipFill>
        <p:spPr>
          <a:xfrm>
            <a:off x="5324475" y="2266950"/>
            <a:ext cx="38195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500" y="476672"/>
            <a:ext cx="7928999" cy="79208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Структура дистанционного курса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1990" y="1630497"/>
            <a:ext cx="6709410" cy="43702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8" y="1630496"/>
            <a:ext cx="6477763" cy="104332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" y="2517464"/>
            <a:ext cx="4680585" cy="34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562100"/>
            <a:ext cx="9144000" cy="443865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25" y="404665"/>
            <a:ext cx="7928999" cy="72008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Наполнение курса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50" y="1666875"/>
            <a:ext cx="3764475" cy="266767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5"/>
          <a:stretch/>
        </p:blipFill>
        <p:spPr>
          <a:xfrm>
            <a:off x="350325" y="1666876"/>
            <a:ext cx="4352925" cy="27277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8500" r="30678" b="11176"/>
          <a:stretch/>
        </p:blipFill>
        <p:spPr>
          <a:xfrm>
            <a:off x="350325" y="4459246"/>
            <a:ext cx="4259775" cy="14441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20" y="4388494"/>
            <a:ext cx="2221425" cy="1585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41" y="4423173"/>
            <a:ext cx="2207735" cy="15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332656"/>
            <a:ext cx="7407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Проекты по разработке электронных образовательных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курсов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для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лиц с инвалидностью и ОВЗ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4110"/>
            <a:ext cx="5536038" cy="52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724025"/>
            <a:ext cx="9144000" cy="427672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966" y="548680"/>
            <a:ext cx="7928999" cy="64807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Цифровые ресурсы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1" r="16185"/>
          <a:stretch/>
        </p:blipFill>
        <p:spPr>
          <a:xfrm>
            <a:off x="600966" y="1724025"/>
            <a:ext cx="2771775" cy="2390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6" r="13022" b="29708"/>
          <a:stretch/>
        </p:blipFill>
        <p:spPr>
          <a:xfrm>
            <a:off x="605728" y="4114800"/>
            <a:ext cx="2667001" cy="18705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t="33671" r="31882" b="32086"/>
          <a:stretch/>
        </p:blipFill>
        <p:spPr>
          <a:xfrm>
            <a:off x="3486157" y="3996973"/>
            <a:ext cx="3486143" cy="198839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0" r="15430" b="41336"/>
          <a:stretch/>
        </p:blipFill>
        <p:spPr>
          <a:xfrm>
            <a:off x="3457575" y="1724025"/>
            <a:ext cx="3786089" cy="2231800"/>
          </a:xfrm>
        </p:spPr>
      </p:pic>
    </p:spTree>
    <p:extLst>
      <p:ext uri="{BB962C8B-B14F-4D97-AF65-F5344CB8AC3E}">
        <p14:creationId xmlns:p14="http://schemas.microsoft.com/office/powerpoint/2010/main" val="38873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800934"/>
            <a:ext cx="9163050" cy="419981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8999" cy="79208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Углубленное изучение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6" r="21215"/>
          <a:stretch/>
        </p:blipFill>
        <p:spPr>
          <a:xfrm>
            <a:off x="95250" y="1792486"/>
            <a:ext cx="3562350" cy="396223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r="19674"/>
          <a:stretch/>
        </p:blipFill>
        <p:spPr>
          <a:xfrm>
            <a:off x="3771900" y="1792486"/>
            <a:ext cx="2828925" cy="396223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-797" r="14247" b="797"/>
          <a:stretch/>
        </p:blipFill>
        <p:spPr>
          <a:xfrm>
            <a:off x="6705600" y="1800934"/>
            <a:ext cx="2457451" cy="2388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3" t="30148" r="29619" b="29668"/>
          <a:stretch/>
        </p:blipFill>
        <p:spPr>
          <a:xfrm>
            <a:off x="6600825" y="4303067"/>
            <a:ext cx="2524125" cy="15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25" y="836713"/>
            <a:ext cx="7928999" cy="864096"/>
          </a:xfrm>
        </p:spPr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2060"/>
                </a:solidFill>
              </a:rPr>
              <a:t>Значимость дистанционного курса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для студентов с ОВЗ и </a:t>
            </a:r>
            <a:r>
              <a:rPr lang="ru-RU" sz="2400" dirty="0" smtClean="0">
                <a:solidFill>
                  <a:srgbClr val="002060"/>
                </a:solidFill>
              </a:rPr>
              <a:t>инвалидностью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084" y="2562066"/>
            <a:ext cx="5339091" cy="2727383"/>
          </a:xfrm>
        </p:spPr>
        <p:txBody>
          <a:bodyPr/>
          <a:lstStyle/>
          <a:p>
            <a:r>
              <a:rPr lang="ru-RU" dirty="0"/>
              <a:t>Реализуя принципы дистанционного обучения, </a:t>
            </a:r>
            <a:r>
              <a:rPr lang="ru-RU" dirty="0" smtClean="0"/>
              <a:t>студентам </a:t>
            </a:r>
            <a:r>
              <a:rPr lang="ru-RU" dirty="0"/>
              <a:t>с ОВЗ и инвалидностью предоставляется возможность </a:t>
            </a:r>
            <a:r>
              <a:rPr lang="ru-RU" dirty="0" smtClean="0"/>
              <a:t>получать </a:t>
            </a:r>
            <a:r>
              <a:rPr lang="ru-RU" dirty="0"/>
              <a:t>знания и навыки по предмету “Дизайн-проектирование” </a:t>
            </a:r>
            <a:r>
              <a:rPr lang="ru-RU" dirty="0" smtClean="0"/>
              <a:t>в </a:t>
            </a:r>
            <a:r>
              <a:rPr lang="ru-RU" dirty="0"/>
              <a:t>удобном для них темпе и комфортных условиях</a:t>
            </a:r>
            <a:r>
              <a:rPr lang="ru-RU" dirty="0" smtClean="0"/>
              <a:t>.</a:t>
            </a:r>
          </a:p>
          <a:p>
            <a:r>
              <a:rPr lang="ru-RU" dirty="0"/>
              <a:t>Данный проект дает возможность самостоятельной </a:t>
            </a:r>
            <a:r>
              <a:rPr lang="ru-RU" dirty="0" smtClean="0"/>
              <a:t>проработки темы </a:t>
            </a:r>
            <a:r>
              <a:rPr lang="ru-RU" dirty="0"/>
              <a:t>занятия, а так же углубленного изучения материала, связанного </a:t>
            </a:r>
            <a:r>
              <a:rPr lang="ru-RU" dirty="0" smtClean="0"/>
              <a:t>с </a:t>
            </a:r>
            <a:r>
              <a:rPr lang="ru-RU" dirty="0"/>
              <a:t>дизайном для студентов, желающих узнать больше чем это </a:t>
            </a:r>
            <a:r>
              <a:rPr lang="ru-RU" dirty="0" smtClean="0"/>
              <a:t>предусмотрено </a:t>
            </a:r>
            <a:r>
              <a:rPr lang="ru-RU" dirty="0"/>
              <a:t>образовательной программой ПМ 01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r="19953"/>
          <a:stretch/>
        </p:blipFill>
        <p:spPr>
          <a:xfrm>
            <a:off x="5467350" y="2286381"/>
            <a:ext cx="3667125" cy="37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4"/>
          <p:cNvSpPr>
            <a:spLocks noChangeArrowheads="1"/>
          </p:cNvSpPr>
          <p:nvPr/>
        </p:nvSpPr>
        <p:spPr bwMode="auto">
          <a:xfrm>
            <a:off x="837691" y="4056251"/>
            <a:ext cx="4572679" cy="30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134" tIns="39067" rIns="78134" bIns="39067">
            <a:spAutoFit/>
          </a:bodyPr>
          <a:lstStyle/>
          <a:p>
            <a:pPr algn="ctr" defTabSz="843089" fontAlgn="base">
              <a:spcBef>
                <a:spcPct val="0"/>
              </a:spcBef>
              <a:spcAft>
                <a:spcPct val="0"/>
              </a:spcAft>
            </a:pPr>
            <a:endParaRPr lang="ru-RU" sz="1454" i="1">
              <a:solidFill>
                <a:srgbClr val="10435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Shape 121"/>
          <p:cNvSpPr>
            <a:spLocks noChangeArrowheads="1"/>
          </p:cNvSpPr>
          <p:nvPr/>
        </p:nvSpPr>
        <p:spPr bwMode="auto">
          <a:xfrm>
            <a:off x="1368545" y="2340139"/>
            <a:ext cx="6212761" cy="1671291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39100" rIns="39100">
            <a:spAutoFit/>
          </a:bodyPr>
          <a:lstStyle/>
          <a:p>
            <a:pPr algn="ctr" defTabSz="389640" fontAlgn="base">
              <a:spcBef>
                <a:spcPct val="0"/>
              </a:spcBef>
              <a:spcAft>
                <a:spcPct val="0"/>
              </a:spcAft>
            </a:pPr>
            <a:endParaRPr lang="en-US" sz="2052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  <a:p>
            <a:pPr algn="just"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2052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«</a:t>
            </a:r>
            <a:r>
              <a:rPr lang="ru-RU" sz="205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 преемственности дополнительного и профессионального образования в цифровой образовательной среде БПОО Курской области</a:t>
            </a:r>
            <a:r>
              <a:rPr lang="ru-RU" sz="2052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»</a:t>
            </a:r>
            <a:endParaRPr lang="ru-RU" sz="2052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3252" name="Shape 176"/>
          <p:cNvSpPr>
            <a:spLocks noChangeArrowheads="1"/>
          </p:cNvSpPr>
          <p:nvPr/>
        </p:nvSpPr>
        <p:spPr bwMode="auto">
          <a:xfrm>
            <a:off x="5307186" y="4918379"/>
            <a:ext cx="4669074" cy="127663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9100" rIns="39100">
            <a:spAutoFit/>
          </a:bodyPr>
          <a:lstStyle/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539" u="sng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u="sng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Подгорный Ярослав Борисович ,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u="sng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педагог дополнительного образования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539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539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3" name="Shape 176"/>
          <p:cNvSpPr>
            <a:spLocks noChangeArrowheads="1"/>
          </p:cNvSpPr>
          <p:nvPr/>
        </p:nvSpPr>
        <p:spPr bwMode="auto">
          <a:xfrm>
            <a:off x="3710550" y="6061549"/>
            <a:ext cx="3018131" cy="8029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9100" rIns="39100">
            <a:spAutoFit/>
          </a:bodyPr>
          <a:lstStyle/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Курск, 2018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539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539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4" name="Shape 176"/>
          <p:cNvSpPr>
            <a:spLocks noChangeArrowheads="1"/>
          </p:cNvSpPr>
          <p:nvPr/>
        </p:nvSpPr>
        <p:spPr bwMode="auto">
          <a:xfrm>
            <a:off x="67885" y="6008600"/>
            <a:ext cx="8671526" cy="56605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9100" rIns="39100">
            <a:spAutoFit/>
          </a:bodyPr>
          <a:lstStyle/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539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539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5" name="Shape 176"/>
          <p:cNvSpPr>
            <a:spLocks noChangeArrowheads="1"/>
          </p:cNvSpPr>
          <p:nvPr/>
        </p:nvSpPr>
        <p:spPr bwMode="auto">
          <a:xfrm>
            <a:off x="1637367" y="6240763"/>
            <a:ext cx="1633294" cy="51341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9100" rIns="39100">
            <a:spAutoFit/>
          </a:bodyPr>
          <a:lstStyle/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197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endParaRPr lang="ru-RU" sz="1539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6" name="Picture 2" descr="\\192.167.110.2\лаборатория тсо\Минаков\Лого Колл 2011\logotip_variant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27" y="315832"/>
            <a:ext cx="3157972" cy="125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C98E8-ADA5-49B1-9BD0-AA3A51B6C5B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3187" name="Picture 3" descr="C:\Users\Ярослав\Desktop\проект навебинар\gatra-srta-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7890" y="3519966"/>
            <a:ext cx="4239368" cy="3052344"/>
          </a:xfrm>
          <a:prstGeom prst="rect">
            <a:avLst/>
          </a:prstGeom>
          <a:noFill/>
        </p:spPr>
      </p:pic>
      <p:pic>
        <p:nvPicPr>
          <p:cNvPr id="93188" name="Picture 4" descr="C:\Users\Ярослав\Desktop\проект навебинар\google-ear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4986" y="613436"/>
            <a:ext cx="4795232" cy="2835930"/>
          </a:xfrm>
          <a:prstGeom prst="rect">
            <a:avLst/>
          </a:prstGeom>
          <a:noFill/>
        </p:spPr>
      </p:pic>
      <p:pic>
        <p:nvPicPr>
          <p:cNvPr id="93189" name="Picture 5" descr="C:\Users\Ярослав\Desktop\проект навебинар\ozi3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744" y="3532999"/>
            <a:ext cx="4148651" cy="3219883"/>
          </a:xfrm>
          <a:prstGeom prst="rect">
            <a:avLst/>
          </a:prstGeom>
          <a:noFill/>
        </p:spPr>
      </p:pic>
      <p:graphicFrame>
        <p:nvGraphicFramePr>
          <p:cNvPr id="72706" name="Диаграмма 3"/>
          <p:cNvGraphicFramePr>
            <a:graphicFrameLocks/>
          </p:cNvGraphicFramePr>
          <p:nvPr/>
        </p:nvGraphicFramePr>
        <p:xfrm>
          <a:off x="91237" y="665571"/>
          <a:ext cx="4052143" cy="2761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6" imgW="4493141" imgH="2914141" progId="">
                  <p:embed/>
                </p:oleObj>
              </mc:Choice>
              <mc:Fallback>
                <p:oleObj r:id="rId6" imgW="4493141" imgH="2914141" progId="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37" y="665571"/>
                        <a:ext cx="4052143" cy="27612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02706" y="196356"/>
            <a:ext cx="6582051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Работа обучающихся  в программе  «</a:t>
            </a:r>
            <a:r>
              <a:rPr lang="ru-RU" sz="153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Google</a:t>
            </a:r>
            <a:r>
              <a:rPr lang="ru-RU" sz="153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3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ru-RU" sz="153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128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C98E8-ADA5-49B1-9BD0-AA3A51B6C5B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2950" name="Picture 6" descr="Картинки по запросу дешифрирование космических сним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8223" y="690737"/>
            <a:ext cx="3767573" cy="2602649"/>
          </a:xfrm>
          <a:prstGeom prst="rect">
            <a:avLst/>
          </a:prstGeom>
          <a:noFill/>
        </p:spPr>
      </p:pic>
      <p:pic>
        <p:nvPicPr>
          <p:cNvPr id="82948" name="Picture 4" descr="Картинки по запросу дешифрирование космических сним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93" y="3381927"/>
            <a:ext cx="7776812" cy="3136347"/>
          </a:xfrm>
          <a:prstGeom prst="rect">
            <a:avLst/>
          </a:prstGeom>
          <a:noFill/>
        </p:spPr>
      </p:pic>
      <p:pic>
        <p:nvPicPr>
          <p:cNvPr id="76802" name="Picture 2" descr="Картинки по запросу компьютер обуч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958" y="717706"/>
            <a:ext cx="3898182" cy="27112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8878" y="261525"/>
            <a:ext cx="8550149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Работа обучающихся  по дешифрированию космических снимков и анализу ландшафта </a:t>
            </a:r>
          </a:p>
        </p:txBody>
      </p:sp>
    </p:spTree>
    <p:extLst>
      <p:ext uri="{BB962C8B-B14F-4D97-AF65-F5344CB8AC3E}">
        <p14:creationId xmlns:p14="http://schemas.microsoft.com/office/powerpoint/2010/main" val="42300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C98E8-ADA5-49B1-9BD0-AA3A51B6C5B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6356"/>
            <a:ext cx="5539350" cy="648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http://www.edu.ru/maps/ - Учебные карты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http://www.rgo.ru/ru - сайт Русского географического общества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http://gturs.com/ - </a:t>
            </a:r>
            <a:r>
              <a:rPr lang="ru-RU" sz="153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Гео-Тур</a:t>
            </a: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энциклопедия-справочник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http://www.nat-geo.ru/ национальная география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http://meteoweb.ru/ - сайт о погоде и климате  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http://www.lopas.ru/ - Планета Земля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http://zemlj.ru/ - Планета Земля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http://o-planete.ru/ - Земля - уникальная планета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http://geographyofrussia.com/ - География России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http://www.wwf.ru/ - сайт Всемирного фонда природы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http://nature.worldstreasure.com/ - Чудеса природы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http://www.o8ode.ru/ - сайт о воде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http://www.webgeo.ru/ портал РАН «География электронная Земля». Институт географии.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http://www.vseozemle.ru  «Все о планете Земля» 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http://rgo.ru/teachers/geography  российское географическое обозрение  </a:t>
            </a:r>
            <a:r>
              <a:rPr lang="ru-RU" sz="153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межпредметный</a:t>
            </a: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образовательный портал «География. Планета Земля»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http://www.vokrugsveta.ru/vs/  журнал «Вокруг света»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http://www.nationalgeographic.ru/  телевизионный портал </a:t>
            </a:r>
            <a:r>
              <a:rPr lang="ru-RU" sz="153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Nation</a:t>
            </a: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3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Geographic</a:t>
            </a: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3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Channel</a:t>
            </a: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национальная география России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http://maps.yandex.ru  </a:t>
            </a:r>
            <a:r>
              <a:rPr lang="ru-RU" sz="153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Яндекс</a:t>
            </a: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карты. Представление карт в виде: схема, спутник, гибрид.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http://www.mirkart.ru  Интерактивные карты стран и городов, полезные сведения по странам мира.</a:t>
            </a:r>
          </a:p>
          <a:p>
            <a:pPr defTabSz="389640" fontAlgn="base">
              <a:spcBef>
                <a:spcPct val="0"/>
              </a:spcBef>
              <a:spcAft>
                <a:spcPct val="0"/>
              </a:spcAft>
            </a:pP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http://maps.google.ru  </a:t>
            </a:r>
            <a:r>
              <a:rPr lang="ru-RU" sz="153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Гугл-карты</a:t>
            </a:r>
            <a:r>
              <a:rPr lang="ru-RU" sz="153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Представление карт в виде: карта, спутник, ландшафт. </a:t>
            </a:r>
          </a:p>
        </p:txBody>
      </p:sp>
      <p:pic>
        <p:nvPicPr>
          <p:cNvPr id="6" name="Picture 4" descr="Картинки по запросу экология проекты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8005" y="2568500"/>
            <a:ext cx="2610063" cy="2050646"/>
          </a:xfrm>
          <a:prstGeom prst="rect">
            <a:avLst/>
          </a:prstGeom>
          <a:noFill/>
        </p:spPr>
      </p:pic>
      <p:pic>
        <p:nvPicPr>
          <p:cNvPr id="7" name="Picture 4" descr="Картинки по запросу компьютерное обуч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570" y="287593"/>
            <a:ext cx="3117823" cy="204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Экология и биогеография - тесно взаимосвязанные и взаимопроникающие области знани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4073" y="4775550"/>
            <a:ext cx="2588016" cy="1833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53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C98E8-ADA5-49B1-9BD0-AA3A51B6C5B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0"/>
          <a:stretch/>
        </p:blipFill>
        <p:spPr>
          <a:xfrm>
            <a:off x="1043608" y="-2539"/>
            <a:ext cx="7200800" cy="6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2372" y="1775699"/>
            <a:ext cx="7563395" cy="27627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dirty="0" smtClean="0"/>
              <a:t>Использование </a:t>
            </a:r>
            <a:r>
              <a:rPr lang="ru-RU" b="1" i="1" dirty="0"/>
              <a:t>открытых онлайн-ресурсов в образовательном пространстве колледжа лицами с инвалидностью и </a:t>
            </a:r>
            <a:r>
              <a:rPr lang="en-US" b="1" i="1" dirty="0"/>
              <a:t>OB</a:t>
            </a:r>
            <a:r>
              <a:rPr lang="ru-RU" b="1" i="1" dirty="0"/>
              <a:t>3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8617" y="4538492"/>
            <a:ext cx="6858000" cy="1241822"/>
          </a:xfrm>
        </p:spPr>
        <p:txBody>
          <a:bodyPr/>
          <a:lstStyle/>
          <a:p>
            <a:pPr algn="r"/>
            <a:r>
              <a:rPr lang="ru-RU" dirty="0" smtClean="0"/>
              <a:t>Минайлова Елена Ивановна, </a:t>
            </a:r>
          </a:p>
          <a:p>
            <a:pPr algn="r"/>
            <a:r>
              <a:rPr lang="ru-RU"/>
              <a:t>п</a:t>
            </a:r>
            <a:r>
              <a:rPr lang="ru-RU" smtClean="0"/>
              <a:t>реподаватель</a:t>
            </a:r>
            <a:r>
              <a:rPr lang="ru-RU" dirty="0" smtClean="0"/>
              <a:t>, методист ОБПОУ «КГПК»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9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ulmag.ru/data/item15494783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62" y="4809942"/>
            <a:ext cx="1842470" cy="184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ata12.proshkolu.ru/content/media/pic/std/7000000/6290000/6289707-bdae3ca53d96c6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3193595"/>
            <a:ext cx="2225270" cy="222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9729" y="329050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32" name="Picture 8" descr="http://www.wwww4.com/w6022/5567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0" y="347256"/>
            <a:ext cx="2709683" cy="27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booksiti.net.ru/books/266082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90" y="339311"/>
            <a:ext cx="2642477" cy="25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zon-st.cdn.ngenix.net/multimedia/audio_cd_covers/10094800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26" y="489186"/>
            <a:ext cx="2686032" cy="242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na-uroki.ru/img/10083384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82" y="3590582"/>
            <a:ext cx="2956339" cy="243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na-uroki.ru/img/10083384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8" y="3590582"/>
            <a:ext cx="2448826" cy="256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36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059" b="3161"/>
          <a:stretch/>
        </p:blipFill>
        <p:spPr>
          <a:xfrm>
            <a:off x="1547374" y="27384"/>
            <a:ext cx="7588506" cy="60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13181" r="10226" b="12529"/>
          <a:stretch>
            <a:fillRect/>
          </a:stretch>
        </p:blipFill>
        <p:spPr bwMode="auto">
          <a:xfrm>
            <a:off x="425296" y="882887"/>
            <a:ext cx="8293408" cy="509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http://www.freedownloadseo.com/wp271/wp-content/uploads/2011/02/1025_ermitag-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66" y="857250"/>
            <a:ext cx="6866668" cy="51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1953" y="857250"/>
            <a:ext cx="62030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960926"/>
            <a:ext cx="3830444" cy="49361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7464" y="1469045"/>
            <a:ext cx="57585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685800">
              <a:lnSpc>
                <a:spcPct val="150000"/>
              </a:lnSpc>
              <a:buSzPts val="1000"/>
              <a:buFont typeface="Wingdings" panose="05000000000000000000" pitchFamily="2" charset="2"/>
              <a:buChar char="Ø"/>
              <a:tabLst>
                <a:tab pos="342900" algn="l"/>
              </a:tabLst>
            </a:pPr>
            <a:r>
              <a:rPr lang="ru-RU" sz="24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доступ к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вебинарам</a:t>
            </a:r>
            <a:r>
              <a:rPr lang="ru-RU" sz="24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видеолекциям</a:t>
            </a:r>
            <a:r>
              <a:rPr lang="ru-RU" sz="24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685800">
              <a:lnSpc>
                <a:spcPct val="150000"/>
              </a:lnSpc>
              <a:buSzPts val="1000"/>
              <a:buFont typeface="Wingdings" panose="05000000000000000000" pitchFamily="2" charset="2"/>
              <a:buChar char="Ø"/>
              <a:tabLst>
                <a:tab pos="342900" algn="l"/>
              </a:tabLst>
            </a:pPr>
            <a:r>
              <a:rPr lang="ru-RU" sz="24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квалификации;</a:t>
            </a:r>
            <a:endParaRPr lang="ru-RU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8625" indent="-428625" defTabSz="685800">
              <a:lnSpc>
                <a:spcPct val="150000"/>
              </a:lnSpc>
              <a:buSzPts val="1000"/>
              <a:buFont typeface="Wingdings" panose="05000000000000000000" pitchFamily="2" charset="2"/>
              <a:buChar char="Ø"/>
              <a:tabLst>
                <a:tab pos="342900" algn="l"/>
              </a:tabLst>
            </a:pPr>
            <a:r>
              <a:rPr lang="ru-RU" sz="24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электронные учебники от ведущих издательств;</a:t>
            </a:r>
            <a:endParaRPr lang="ru-RU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8625" indent="-428625" defTabSz="685800">
              <a:lnSpc>
                <a:spcPct val="150000"/>
              </a:lnSpc>
              <a:buSzPts val="1000"/>
              <a:buFont typeface="Wingdings" panose="05000000000000000000" pitchFamily="2" charset="2"/>
              <a:buChar char="Ø"/>
              <a:tabLst>
                <a:tab pos="342900" algn="l"/>
              </a:tabLst>
            </a:pPr>
            <a:r>
              <a:rPr lang="ru-RU" sz="2400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доступ к предметно-методическим материалам</a:t>
            </a:r>
            <a:r>
              <a:rPr lang="ru-RU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8849458" cy="5235819"/>
          </a:xfrm>
        </p:spPr>
      </p:pic>
    </p:spTree>
    <p:extLst>
      <p:ext uri="{BB962C8B-B14F-4D97-AF65-F5344CB8AC3E}">
        <p14:creationId xmlns:p14="http://schemas.microsoft.com/office/powerpoint/2010/main" val="261224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2114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23" y="2844141"/>
            <a:ext cx="4203577" cy="3156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0808"/>
            <a:ext cx="4128116" cy="309994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95" y="857250"/>
            <a:ext cx="4644337" cy="2669960"/>
          </a:xfrm>
        </p:spPr>
      </p:pic>
    </p:spTree>
    <p:extLst>
      <p:ext uri="{BB962C8B-B14F-4D97-AF65-F5344CB8AC3E}">
        <p14:creationId xmlns:p14="http://schemas.microsoft.com/office/powerpoint/2010/main" val="41812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1909" y="2457450"/>
            <a:ext cx="12784153" cy="28332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857251"/>
            <a:ext cx="82833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8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4640802" cy="2802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b="12857"/>
          <a:stretch/>
        </p:blipFill>
        <p:spPr>
          <a:xfrm>
            <a:off x="4474341" y="857250"/>
            <a:ext cx="4669660" cy="2802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t="9601" b="11079"/>
          <a:stretch/>
        </p:blipFill>
        <p:spPr>
          <a:xfrm>
            <a:off x="0" y="3593791"/>
            <a:ext cx="4474341" cy="2406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74341" y="3593791"/>
            <a:ext cx="4669659" cy="24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Виртуальные лаборатории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Физика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Законы взаимодействия и движения </a:t>
            </a:r>
            <a:r>
              <a:rPr lang="ru-RU" dirty="0" smtClean="0"/>
              <a:t>тел</a:t>
            </a:r>
            <a:endParaRPr lang="ru-RU" dirty="0"/>
          </a:p>
          <a:p>
            <a:pPr lvl="0"/>
            <a:r>
              <a:rPr lang="ru-RU" dirty="0"/>
              <a:t>Колебания и </a:t>
            </a:r>
            <a:r>
              <a:rPr lang="ru-RU" dirty="0" smtClean="0"/>
              <a:t>волны.</a:t>
            </a:r>
            <a:endParaRPr lang="ru-RU" dirty="0"/>
          </a:p>
          <a:p>
            <a:pPr lvl="0"/>
            <a:r>
              <a:rPr lang="ru-RU" dirty="0"/>
              <a:t>Электромагнитное </a:t>
            </a:r>
            <a:r>
              <a:rPr lang="ru-RU" dirty="0" smtClean="0"/>
              <a:t>поле.</a:t>
            </a:r>
            <a:endParaRPr lang="ru-RU" dirty="0"/>
          </a:p>
          <a:p>
            <a:pPr lvl="0"/>
            <a:r>
              <a:rPr lang="ru-RU" dirty="0"/>
              <a:t>Молекулярно-кинетическая </a:t>
            </a:r>
            <a:r>
              <a:rPr lang="ru-RU" dirty="0" smtClean="0"/>
              <a:t>теория.</a:t>
            </a:r>
            <a:endParaRPr lang="ru-RU" dirty="0"/>
          </a:p>
          <a:p>
            <a:pPr lvl="0"/>
            <a:r>
              <a:rPr lang="ru-RU" dirty="0" smtClean="0"/>
              <a:t>Электродинамика.</a:t>
            </a:r>
            <a:endParaRPr lang="ru-RU" dirty="0"/>
          </a:p>
          <a:p>
            <a:pPr lvl="0"/>
            <a:r>
              <a:rPr lang="ru-RU" dirty="0"/>
              <a:t>Геометрическая и волновая </a:t>
            </a:r>
            <a:r>
              <a:rPr lang="ru-RU" dirty="0" smtClean="0"/>
              <a:t>оптика.</a:t>
            </a:r>
            <a:endParaRPr lang="ru-RU" dirty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Химия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Кислотный гидролиз </a:t>
            </a:r>
            <a:r>
              <a:rPr lang="ru-RU" dirty="0" smtClean="0"/>
              <a:t>крахмала.</a:t>
            </a:r>
            <a:endParaRPr lang="ru-RU" dirty="0"/>
          </a:p>
          <a:p>
            <a:pPr lvl="0"/>
            <a:r>
              <a:rPr lang="ru-RU" dirty="0"/>
              <a:t> </a:t>
            </a:r>
            <a:r>
              <a:rPr lang="ru-RU" dirty="0" smtClean="0"/>
              <a:t>Непредельные углеводороды.</a:t>
            </a:r>
            <a:endParaRPr lang="ru-RU" dirty="0"/>
          </a:p>
          <a:p>
            <a:pPr lvl="0"/>
            <a:r>
              <a:rPr lang="ru-RU" dirty="0"/>
              <a:t> </a:t>
            </a:r>
            <a:r>
              <a:rPr lang="ru-RU" dirty="0" smtClean="0"/>
              <a:t>Получение </a:t>
            </a:r>
            <a:r>
              <a:rPr lang="ru-RU" dirty="0"/>
              <a:t>ацетилена и его </a:t>
            </a:r>
            <a:r>
              <a:rPr lang="ru-RU" dirty="0" smtClean="0"/>
              <a:t>свойства.</a:t>
            </a:r>
            <a:endParaRPr lang="ru-RU" dirty="0"/>
          </a:p>
          <a:p>
            <a:pPr lvl="0"/>
            <a:r>
              <a:rPr lang="ru-RU" dirty="0"/>
              <a:t> </a:t>
            </a:r>
            <a:r>
              <a:rPr lang="ru-RU" dirty="0" smtClean="0"/>
              <a:t>Кислород </a:t>
            </a:r>
            <a:r>
              <a:rPr lang="ru-RU" dirty="0"/>
              <a:t>и </a:t>
            </a:r>
            <a:r>
              <a:rPr lang="ru-RU" dirty="0" smtClean="0"/>
              <a:t>сера.</a:t>
            </a:r>
            <a:endParaRPr lang="ru-RU" dirty="0"/>
          </a:p>
          <a:p>
            <a:pPr lvl="0"/>
            <a:r>
              <a:rPr lang="ru-RU" dirty="0"/>
              <a:t> </a:t>
            </a:r>
            <a:r>
              <a:rPr lang="ru-RU" dirty="0" smtClean="0"/>
              <a:t>Качественная </a:t>
            </a:r>
            <a:r>
              <a:rPr lang="ru-RU" dirty="0"/>
              <a:t>реакция на </a:t>
            </a:r>
            <a:r>
              <a:rPr lang="ru-RU" dirty="0" smtClean="0"/>
              <a:t>крахмал.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 descr="https://prikolnye-kartinki.ru/img/picture/Oct/07/0c25aef57f59d8a153ec668dde7c9a1c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40572"/>
            <a:ext cx="832282" cy="7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kmportal.com/sites/default/files/in_laboratory_4368x29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28" y="1033758"/>
            <a:ext cx="2297097" cy="13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8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548680"/>
            <a:ext cx="5976664" cy="64017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профессиональное 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«Курский государственный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политехнический колледж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«Разработка электронного курса для лиц с инвалидностью и ОВЗ» (72 часа)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Толмачева Инна Николаевна,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инновационным технологиям и методическому сопровождению образовательной деятельности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490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oxy.imgsmail.ru/?email=mihailovavjz78%40mail.ru&amp;e=1524461907&amp;h=m3B7siXEEzxKGuY5d0WbQg&amp;url171=eWtsLXVwbC5henVyZWVkZ2UubmV0L3N0YXRpYy95a2wtbWFpbC1sb2dvLTMucG5n&amp;is_https=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47" y="2060421"/>
            <a:ext cx="7641866" cy="15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46662"/>
            <a:ext cx="7886700" cy="44433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r>
              <a:rPr lang="ru-RU" sz="3300" dirty="0"/>
              <a:t>Возможность использования для дистанционного обучения</a:t>
            </a:r>
          </a:p>
          <a:p>
            <a:r>
              <a:rPr lang="ru-RU" sz="3300" dirty="0"/>
              <a:t>Возможность оперативного контроля большого числа студентов</a:t>
            </a:r>
          </a:p>
          <a:p>
            <a:r>
              <a:rPr lang="ru-RU" sz="3300" dirty="0"/>
              <a:t>Возможность  быстрого определения типа задания, темы</a:t>
            </a:r>
            <a:r>
              <a:rPr lang="ru-RU" sz="3300"/>
              <a:t>, </a:t>
            </a:r>
            <a:r>
              <a:rPr lang="ru-RU" sz="3300" smtClean="0"/>
              <a:t>понятия,  </a:t>
            </a:r>
            <a:r>
              <a:rPr lang="ru-RU" sz="3300" dirty="0"/>
              <a:t>вызывающего затруднение у большинства студентов</a:t>
            </a:r>
          </a:p>
          <a:p>
            <a:r>
              <a:rPr lang="ru-RU" sz="3300" dirty="0"/>
              <a:t>Большая вариативность заданий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7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2068" y="1025434"/>
            <a:ext cx="8699864" cy="480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1460" y="1034486"/>
            <a:ext cx="864108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9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9419" y="1230113"/>
            <a:ext cx="8110584" cy="46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8650" y="1074860"/>
            <a:ext cx="8077933" cy="470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46160" y="857250"/>
            <a:ext cx="91901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Кадр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9051"/>
          <a:stretch/>
        </p:blipFill>
        <p:spPr>
          <a:xfrm>
            <a:off x="1" y="360040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inakov\Pictures\Для презентаций\ВзаимоВыручка\coach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30108" cy="5616624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214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алерия\Desktop\слайд 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" y="332656"/>
            <a:ext cx="9139494" cy="64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лерия\Desktop\слайд 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9036496" cy="63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2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алерия\Desktop\слайд 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27094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60"/>
            <a:ext cx="8229600" cy="179704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 создании цифровых образовательных ресурсов для лиц с инвалидностью и ОВЗ в рамках деятельности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28662" y="4557607"/>
            <a:ext cx="792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РУМЦ СПО на базе БПОО Курской области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abstract_colour_background_vb13_3.jpg"/>
          <p:cNvPicPr>
            <a:picLocks noChangeAspect="1"/>
          </p:cNvPicPr>
          <p:nvPr/>
        </p:nvPicPr>
        <p:blipFill>
          <a:blip r:embed="rId2" cstate="print"/>
          <a:srcRect b="78750"/>
          <a:stretch>
            <a:fillRect/>
          </a:stretch>
        </p:blipFill>
        <p:spPr>
          <a:xfrm>
            <a:off x="0" y="-4"/>
            <a:ext cx="9144000" cy="1214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23" y="6376594"/>
            <a:ext cx="902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Родин </a:t>
            </a:r>
            <a:r>
              <a:rPr lang="en-US" sz="1600" b="1" i="1" dirty="0" smtClean="0"/>
              <a:t>A</a:t>
            </a:r>
            <a:r>
              <a:rPr lang="ru-RU" sz="1600" b="1" i="1" dirty="0" smtClean="0"/>
              <a:t>.</a:t>
            </a:r>
            <a:r>
              <a:rPr lang="en-US" sz="1600" b="1" i="1" dirty="0" smtClean="0"/>
              <a:t>A</a:t>
            </a:r>
            <a:r>
              <a:rPr lang="ru-RU" sz="1600" i="1" dirty="0" smtClean="0"/>
              <a:t>., начальник регионального ресурсного центра технико-информационного направления 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86182" y="3071810"/>
            <a:ext cx="1571636" cy="141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5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2009_02_28">
  <a:themeElements>
    <a:clrScheme name="">
      <a:dk1>
        <a:srgbClr val="FF9900"/>
      </a:dk1>
      <a:lt1>
        <a:srgbClr val="FFFFFF"/>
      </a:lt1>
      <a:dk2>
        <a:srgbClr val="990000"/>
      </a:dk2>
      <a:lt2>
        <a:srgbClr val="808080"/>
      </a:lt2>
      <a:accent1>
        <a:srgbClr val="FFFF99"/>
      </a:accent1>
      <a:accent2>
        <a:srgbClr val="FF9900"/>
      </a:accent2>
      <a:accent3>
        <a:srgbClr val="FFFFFF"/>
      </a:accent3>
      <a:accent4>
        <a:srgbClr val="DA8200"/>
      </a:accent4>
      <a:accent5>
        <a:srgbClr val="FFFFCA"/>
      </a:accent5>
      <a:accent6>
        <a:srgbClr val="E78A00"/>
      </a:accent6>
      <a:hlink>
        <a:srgbClr val="0099FF"/>
      </a:hlink>
      <a:folHlink>
        <a:srgbClr val="003399"/>
      </a:folHlink>
    </a:clrScheme>
    <a:fontScheme name="1_2009_02_2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2009_02_2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9_02_2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9_02_2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9_02_2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9_02_2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9_02_2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9_02_2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9_02_2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9_02_2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9_02_2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9_02_2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9_02_2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9_02_28 13">
        <a:dk1>
          <a:srgbClr val="800000"/>
        </a:dk1>
        <a:lt1>
          <a:srgbClr val="FFFFFF"/>
        </a:lt1>
        <a:dk2>
          <a:srgbClr val="990000"/>
        </a:dk2>
        <a:lt2>
          <a:srgbClr val="808080"/>
        </a:lt2>
        <a:accent1>
          <a:srgbClr val="FFCC00"/>
        </a:accent1>
        <a:accent2>
          <a:srgbClr val="FFFF00"/>
        </a:accent2>
        <a:accent3>
          <a:srgbClr val="FFFFFF"/>
        </a:accent3>
        <a:accent4>
          <a:srgbClr val="6C0000"/>
        </a:accent4>
        <a:accent5>
          <a:srgbClr val="FFE2AA"/>
        </a:accent5>
        <a:accent6>
          <a:srgbClr val="E7E700"/>
        </a:accent6>
        <a:hlink>
          <a:srgbClr val="00FF00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9_02_28 14">
        <a:dk1>
          <a:srgbClr val="800000"/>
        </a:dk1>
        <a:lt1>
          <a:srgbClr val="FFFFFF"/>
        </a:lt1>
        <a:dk2>
          <a:srgbClr val="990000"/>
        </a:dk2>
        <a:lt2>
          <a:srgbClr val="808080"/>
        </a:lt2>
        <a:accent1>
          <a:srgbClr val="FFFF00"/>
        </a:accent1>
        <a:accent2>
          <a:srgbClr val="FF9900"/>
        </a:accent2>
        <a:accent3>
          <a:srgbClr val="FFFFFF"/>
        </a:accent3>
        <a:accent4>
          <a:srgbClr val="6C0000"/>
        </a:accent4>
        <a:accent5>
          <a:srgbClr val="FFFFAA"/>
        </a:accent5>
        <a:accent6>
          <a:srgbClr val="E78A00"/>
        </a:accent6>
        <a:hlink>
          <a:srgbClr val="00FF00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9_02_28 15">
        <a:dk1>
          <a:srgbClr val="003300"/>
        </a:dk1>
        <a:lt1>
          <a:srgbClr val="FFFFFF"/>
        </a:lt1>
        <a:dk2>
          <a:srgbClr val="003300"/>
        </a:dk2>
        <a:lt2>
          <a:srgbClr val="CCCC00"/>
        </a:lt2>
        <a:accent1>
          <a:srgbClr val="FFFF00"/>
        </a:accent1>
        <a:accent2>
          <a:srgbClr val="FF9900"/>
        </a:accent2>
        <a:accent3>
          <a:srgbClr val="FFFFFF"/>
        </a:accent3>
        <a:accent4>
          <a:srgbClr val="002A00"/>
        </a:accent4>
        <a:accent5>
          <a:srgbClr val="FFFFAA"/>
        </a:accent5>
        <a:accent6>
          <a:srgbClr val="E78A00"/>
        </a:accent6>
        <a:hlink>
          <a:srgbClr val="00FF00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9_02_28 16">
        <a:dk1>
          <a:srgbClr val="006600"/>
        </a:dk1>
        <a:lt1>
          <a:srgbClr val="FFFFFF"/>
        </a:lt1>
        <a:dk2>
          <a:srgbClr val="003300"/>
        </a:dk2>
        <a:lt2>
          <a:srgbClr val="CCCC00"/>
        </a:lt2>
        <a:accent1>
          <a:srgbClr val="FFFF00"/>
        </a:accent1>
        <a:accent2>
          <a:srgbClr val="FF9900"/>
        </a:accent2>
        <a:accent3>
          <a:srgbClr val="FFFFFF"/>
        </a:accent3>
        <a:accent4>
          <a:srgbClr val="005600"/>
        </a:accent4>
        <a:accent5>
          <a:srgbClr val="FFFFAA"/>
        </a:accent5>
        <a:accent6>
          <a:srgbClr val="E78A00"/>
        </a:accent6>
        <a:hlink>
          <a:srgbClr val="00FF00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1_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985</Words>
  <Application>Microsoft Office PowerPoint</Application>
  <PresentationFormat>Экран (4:3)</PresentationFormat>
  <Paragraphs>209</Paragraphs>
  <Slides>58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58</vt:i4>
      </vt:variant>
    </vt:vector>
  </HeadingPairs>
  <TitlesOfParts>
    <vt:vector size="74" baseType="lpstr">
      <vt:lpstr>Arial</vt:lpstr>
      <vt:lpstr>Calibri</vt:lpstr>
      <vt:lpstr>Calibri Light</vt:lpstr>
      <vt:lpstr>Century Gothic</vt:lpstr>
      <vt:lpstr>Lucida Sans Unicode</vt:lpstr>
      <vt:lpstr>Times New Roman</vt:lpstr>
      <vt:lpstr>Verdana</vt:lpstr>
      <vt:lpstr>Wingdings</vt:lpstr>
      <vt:lpstr>Wingdings 2</vt:lpstr>
      <vt:lpstr>Wingdings 3</vt:lpstr>
      <vt:lpstr>Тема Office</vt:lpstr>
      <vt:lpstr>1_2009_02_28</vt:lpstr>
      <vt:lpstr>Цитаты</vt:lpstr>
      <vt:lpstr>1_Тема Office</vt:lpstr>
      <vt:lpstr>2_Тема Office</vt:lpstr>
      <vt:lpstr>Открытая</vt:lpstr>
      <vt:lpstr>Презентация PowerPoint</vt:lpstr>
      <vt:lpstr>Ресурсный учебно-методический центр среднего профессионального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создании цифровых образовательных ресурсов для лиц с инвалидностью и ОВЗ в рамках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позволит курс?</vt:lpstr>
      <vt:lpstr>Презентация PowerPoint</vt:lpstr>
      <vt:lpstr>Презентация PowerPoint</vt:lpstr>
      <vt:lpstr>Презентация PowerPoint</vt:lpstr>
      <vt:lpstr>Структура курса</vt:lpstr>
      <vt:lpstr>Презентация PowerPoint</vt:lpstr>
      <vt:lpstr>Презентация PowerPoint</vt:lpstr>
      <vt:lpstr>Отчет о работе студента</vt:lpstr>
      <vt:lpstr>Достоинства курса:</vt:lpstr>
      <vt:lpstr>Курс дистанционного обучения по МДК 01.01 Дизайн-проектирование для студентов с ОВЗ и инвалидностью</vt:lpstr>
      <vt:lpstr>Объективные противоречия</vt:lpstr>
      <vt:lpstr>Структура дистанционного курса</vt:lpstr>
      <vt:lpstr>Наполнение курса</vt:lpstr>
      <vt:lpstr>Цифровые ресурсы</vt:lpstr>
      <vt:lpstr>Углубленное изучение</vt:lpstr>
      <vt:lpstr> Значимость дистанционного курса для студентов с ОВЗ и инвалидностью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Использование открытых онлайн-ресурсов в образовательном пространстве колледжа лицами с инвалидностью и OB3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Виртуальные лаборатории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</dc:creator>
  <cp:lastModifiedBy>Морозова</cp:lastModifiedBy>
  <cp:revision>23</cp:revision>
  <dcterms:created xsi:type="dcterms:W3CDTF">2018-06-13T09:39:24Z</dcterms:created>
  <dcterms:modified xsi:type="dcterms:W3CDTF">2018-06-25T06:39:22Z</dcterms:modified>
</cp:coreProperties>
</file>